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2" r:id="rId1"/>
  </p:sldMasterIdLst>
  <p:notesMasterIdLst>
    <p:notesMasterId r:id="rId16"/>
  </p:notesMasterIdLst>
  <p:sldIdLst>
    <p:sldId id="256" r:id="rId2"/>
    <p:sldId id="280" r:id="rId3"/>
    <p:sldId id="277" r:id="rId4"/>
    <p:sldId id="262" r:id="rId5"/>
    <p:sldId id="274" r:id="rId6"/>
    <p:sldId id="278" r:id="rId7"/>
    <p:sldId id="279" r:id="rId8"/>
    <p:sldId id="275" r:id="rId9"/>
    <p:sldId id="264" r:id="rId10"/>
    <p:sldId id="265" r:id="rId11"/>
    <p:sldId id="266" r:id="rId12"/>
    <p:sldId id="267" r:id="rId13"/>
    <p:sldId id="270"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D0EAE-9844-4B79-A9EB-DC08ADD139AD}" type="datetimeFigureOut">
              <a:rPr lang="it-IT" smtClean="0"/>
              <a:t>12/12/2019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A6404-A448-43FA-9A28-56E7C69D7E93}" type="slidenum">
              <a:rPr lang="it-IT" smtClean="0"/>
              <a:t>‹N›</a:t>
            </a:fld>
            <a:endParaRPr lang="it-IT"/>
          </a:p>
        </p:txBody>
      </p:sp>
    </p:spTree>
    <p:extLst>
      <p:ext uri="{BB962C8B-B14F-4D97-AF65-F5344CB8AC3E}">
        <p14:creationId xmlns:p14="http://schemas.microsoft.com/office/powerpoint/2010/main" val="1153825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_ftn6"/><Relationship Id="rId3" Type="http://schemas.openxmlformats.org/officeDocument/2006/relationships/hyperlink" Target="#_ftn1"/><Relationship Id="rId7" Type="http://schemas.openxmlformats.org/officeDocument/2006/relationships/hyperlink" Target="#_ftn5"/><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_ftn4"/><Relationship Id="rId11" Type="http://schemas.openxmlformats.org/officeDocument/2006/relationships/hyperlink" Target="#_ftn9"/><Relationship Id="rId5" Type="http://schemas.openxmlformats.org/officeDocument/2006/relationships/hyperlink" Target="#_ftn3"/><Relationship Id="rId10" Type="http://schemas.openxmlformats.org/officeDocument/2006/relationships/hyperlink" Target="#_ftn8"/><Relationship Id="rId4" Type="http://schemas.openxmlformats.org/officeDocument/2006/relationships/hyperlink" Target="#_ftn2"/><Relationship Id="rId9" Type="http://schemas.openxmlformats.org/officeDocument/2006/relationships/hyperlink" Target="#_ftn7"/></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pPr marL="342900" lvl="0" indent="-342900" eaLnBrk="0" fontAlgn="base" hangingPunct="0">
              <a:lnSpc>
                <a:spcPct val="100000"/>
              </a:lnSpc>
              <a:spcBef>
                <a:spcPct val="0"/>
              </a:spcBef>
              <a:spcAft>
                <a:spcPct val="0"/>
              </a:spcAft>
              <a:buFont typeface="Arial" panose="020B0604020202020204" pitchFamily="34" charset="0"/>
              <a:buChar char="•"/>
              <a:tabLst>
                <a:tab pos="539750" algn="l"/>
              </a:tabLst>
            </a:pPr>
            <a:r>
              <a:rPr lang="it-IT" altLang="it-IT" sz="1200" kern="1200" dirty="0">
                <a:solidFill>
                  <a:schemeClr val="tx1"/>
                </a:solidFill>
                <a:latin typeface="+mn-lt"/>
                <a:ea typeface="Times New Roman" panose="02020603050405020304" pitchFamily="18" charset="0"/>
                <a:cs typeface="Times New Roman" panose="02020603050405020304" pitchFamily="18" charset="0"/>
              </a:rPr>
              <a:t>- La</a:t>
            </a:r>
            <a:r>
              <a:rPr lang="it-IT" altLang="it-IT" sz="1200" i="1" kern="1200" dirty="0">
                <a:solidFill>
                  <a:schemeClr val="tx1"/>
                </a:solidFill>
                <a:latin typeface="+mn-lt"/>
                <a:ea typeface="Times New Roman" panose="02020603050405020304" pitchFamily="18" charset="0"/>
                <a:cs typeface="Times New Roman" panose="02020603050405020304" pitchFamily="18" charset="0"/>
              </a:rPr>
              <a:t> nuova evangelizzazione, </a:t>
            </a:r>
            <a:r>
              <a:rPr lang="it-IT" altLang="it-IT" sz="1200" kern="1200" dirty="0">
                <a:solidFill>
                  <a:schemeClr val="tx1"/>
                </a:solidFill>
                <a:latin typeface="+mn-lt"/>
                <a:ea typeface="Times New Roman" panose="02020603050405020304" pitchFamily="18" charset="0"/>
                <a:cs typeface="Times New Roman" panose="02020603050405020304" pitchFamily="18" charset="0"/>
              </a:rPr>
              <a:t>il </a:t>
            </a:r>
            <a:r>
              <a:rPr lang="it-IT" altLang="it-IT" sz="1200" i="1" kern="1200" dirty="0">
                <a:solidFill>
                  <a:schemeClr val="tx1"/>
                </a:solidFill>
                <a:latin typeface="+mn-lt"/>
                <a:ea typeface="Times New Roman" panose="02020603050405020304" pitchFamily="18" charset="0"/>
                <a:cs typeface="Times New Roman" panose="02020603050405020304" pitchFamily="18" charset="0"/>
              </a:rPr>
              <a:t>“Comunicare il Vangelo in un mondo che cambia”</a:t>
            </a:r>
            <a:r>
              <a:rPr lang="it-IT" altLang="it-IT" sz="1200" b="1" i="1" kern="1200" baseline="30000" dirty="0">
                <a:solidFill>
                  <a:schemeClr val="tx1"/>
                </a:solidFill>
                <a:latin typeface="+mn-lt"/>
                <a:ea typeface="Times New Roman" panose="02020603050405020304" pitchFamily="18" charset="0"/>
                <a:cs typeface="Tahoma" panose="020B0604030504040204" pitchFamily="34" charset="0"/>
                <a:hlinkClick r:id="rId3"/>
              </a:rPr>
              <a:t>[</a:t>
            </a:r>
            <a:r>
              <a:rPr lang="it-IT" altLang="it-IT" sz="1200" b="1" i="1" kern="1200" baseline="30000" dirty="0" bmk="">
                <a:solidFill>
                  <a:schemeClr val="tx1"/>
                </a:solidFill>
                <a:latin typeface="+mn-lt"/>
                <a:ea typeface="Times New Roman" panose="02020603050405020304" pitchFamily="18" charset="0"/>
                <a:cs typeface="Tahoma" panose="020B0604030504040204" pitchFamily="34" charset="0"/>
                <a:hlinkClick r:id="rId3"/>
              </a:rPr>
              <a:t>1]</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è un fatto che sempre più interpella l’intera realtà ecclesiale all'inizio di questo terzo millennio, è un impegno che non può essere eluso.</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 l'annuncio del Vangelo, che pur è la prima carità, rischia di essere incompreso o di affogare in quel mare di parole a cui l'odierna società della comunicazione quotidianamente ci espone. La carità delle </a:t>
            </a:r>
            <a:r>
              <a:rPr lang="it-IT" altLang="it-IT" sz="1200" i="1" kern="1200" dirty="0" bmk="">
                <a:solidFill>
                  <a:srgbClr val="C00000"/>
                </a:solidFill>
                <a:latin typeface="+mn-lt"/>
                <a:ea typeface="Times New Roman" panose="02020603050405020304" pitchFamily="18" charset="0"/>
                <a:cs typeface="Times New Roman" panose="02020603050405020304" pitchFamily="18" charset="0"/>
              </a:rPr>
              <a:t>opere</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 assicura una forza inequivocabile alla carità delle </a:t>
            </a:r>
            <a:r>
              <a:rPr lang="it-IT" altLang="it-IT" sz="1200" i="1" kern="1200" dirty="0" bmk="">
                <a:solidFill>
                  <a:srgbClr val="C00000"/>
                </a:solidFill>
                <a:latin typeface="+mn-lt"/>
                <a:ea typeface="Times New Roman" panose="02020603050405020304" pitchFamily="18" charset="0"/>
                <a:cs typeface="Times New Roman" panose="02020603050405020304" pitchFamily="18" charset="0"/>
              </a:rPr>
              <a:t>parole</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a:t>
            </a:r>
            <a:r>
              <a:rPr lang="it-IT" altLang="it-IT" sz="1200" kern="1200" baseline="30000" dirty="0" bmk="">
                <a:solidFill>
                  <a:srgbClr val="C00000"/>
                </a:solidFill>
                <a:latin typeface="+mn-lt"/>
                <a:ea typeface="Times New Roman" panose="02020603050405020304" pitchFamily="18" charset="0"/>
                <a:cs typeface="Tahoma" panose="020B0604030504040204" pitchFamily="34" charset="0"/>
                <a:hlinkClick r:id="rId4">
                  <a:extLst>
                    <a:ext uri="{A12FA001-AC4F-418D-AE19-62706E023703}">
                      <ahyp:hlinkClr xmlns="" xmlns:ahyp="http://schemas.microsoft.com/office/drawing/2018/hyperlinkcolor" val="tx"/>
                    </a:ext>
                  </a:extLst>
                </a:hlinkClick>
              </a:rPr>
              <a:t>[2]</a:t>
            </a:r>
            <a:r>
              <a:rPr lang="it-IT" altLang="it-IT" sz="1200" kern="1200" dirty="0" bmk="">
                <a:solidFill>
                  <a:srgbClr val="C00000"/>
                </a:solidFill>
                <a:latin typeface="+mn-lt"/>
                <a:ea typeface="Times New Roman" panose="02020603050405020304" pitchFamily="18" charset="0"/>
                <a:cs typeface="Times New Roman" panose="02020603050405020304" pitchFamily="18" charset="0"/>
              </a:rPr>
              <a:t>.</a:t>
            </a:r>
            <a:endParaRPr lang="it-IT" altLang="it-IT" sz="1200" kern="1200" dirty="0" bmk="">
              <a:solidFill>
                <a:srgbClr val="C00000"/>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La Chiesa italiana e le prospettive del paese</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veniva affermato di essere sempre più consapevoli che “potremo collocarci in modo giusto nella realtà attuale se, innanzitutto, saremo credibili”</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5"/>
              </a:rPr>
              <a:t>[3]</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partendo da un “impegno prioritario di quotidiana conversione a Cristo per imparare a servire”</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6"/>
              </a:rPr>
              <a:t>[4]</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Come fatto essenziale però, “bisogna decidere di ripartire dagli ‘ultimi’, che sono il segno drammatico della crisi attuale”</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7"/>
              </a:rPr>
              <a:t>[5]</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Negli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Orientamenti pastorali per gli anni ’</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90 -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Evangelizzazione e testimonianza della carità</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 i vescovi avevano affermato:</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“L’evangelizzazione e la testimonianza della carità esigono oggi, come primo passo da compiere, la crescita di una comunità cristiana che manifesti in se stessa, con la vita e con le opere, il vangelo della carità”</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8"/>
              </a:rPr>
              <a:t>[6]</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Inoltre, l’ultima nota dei vescovi italiani, dando concretezza agli orientamenti pastorali per gli anni 2001 – 2010</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9"/>
              </a:rPr>
              <a:t>[7]</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ha indicato nella parrocchia il luogo della progettualità pastorale e dell’utilizzo di un conseguente metodo pastorale.</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Il dato evidente che sempre più si impone, nel cammino di rinnovamento della pastorale, è il passaggio dalla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cura </a:t>
            </a:r>
            <a:r>
              <a:rPr lang="it-IT" altLang="it-IT" sz="1200" i="1" kern="1200" dirty="0" err="1" bmk="">
                <a:solidFill>
                  <a:schemeClr val="tx1"/>
                </a:solidFill>
                <a:latin typeface="+mn-lt"/>
                <a:ea typeface="Times New Roman" panose="02020603050405020304" pitchFamily="18" charset="0"/>
                <a:cs typeface="Times New Roman" panose="02020603050405020304" pitchFamily="18" charset="0"/>
              </a:rPr>
              <a:t>animarum</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intesa come erogazione di servizi e di pratiche religiose, alla tensione missionaria, intesa come coinvolgimento di tutta la comunità credente ad una testimonianza di fede e di carità.</a:t>
            </a:r>
            <a:endParaRPr lang="it-IT" altLang="it-IT" sz="1200" kern="1200" dirty="0" bmk="">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Tutto questo, evidenziato nei documenti dell'Episcopato italiano di questi ultimi decenni, in modo più corale è stato sottolineato ai Convegni ecclesiali di Palermo (20-24 Novembre 1995) e di Verona (16-20 Ottobre 2006), ribadendo la necessità di precise scelte di fondo: una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“conversione pastorale”</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10"/>
              </a:rPr>
              <a:t>[8]</a:t>
            </a:r>
            <a:r>
              <a:rPr lang="it-IT" altLang="it-IT" sz="1200" kern="1200" dirty="0" bmk="">
                <a:solidFill>
                  <a:schemeClr val="tx1"/>
                </a:solidFill>
                <a:latin typeface="+mn-lt"/>
                <a:ea typeface="Times New Roman" panose="02020603050405020304" pitchFamily="18" charset="0"/>
                <a:cs typeface="Times New Roman" panose="02020603050405020304" pitchFamily="18" charset="0"/>
              </a:rPr>
              <a:t> e l’assunzione di un </a:t>
            </a:r>
            <a:r>
              <a:rPr lang="it-IT" altLang="it-IT" sz="1200" i="1" kern="1200" dirty="0" bmk="">
                <a:solidFill>
                  <a:schemeClr val="tx1"/>
                </a:solidFill>
                <a:latin typeface="+mn-lt"/>
                <a:ea typeface="Times New Roman" panose="02020603050405020304" pitchFamily="18" charset="0"/>
                <a:cs typeface="Times New Roman" panose="02020603050405020304" pitchFamily="18" charset="0"/>
              </a:rPr>
              <a:t>“metodo di lavoro”</a:t>
            </a:r>
            <a:r>
              <a:rPr lang="it-IT" altLang="it-IT" sz="1200" kern="1200" baseline="30000" dirty="0" bmk="">
                <a:solidFill>
                  <a:schemeClr val="tx1"/>
                </a:solidFill>
                <a:latin typeface="+mn-lt"/>
                <a:ea typeface="Times New Roman" panose="02020603050405020304" pitchFamily="18" charset="0"/>
                <a:cs typeface="Tahoma" panose="020B0604030504040204" pitchFamily="34" charset="0"/>
                <a:hlinkClick r:id="rId11"/>
              </a:rPr>
              <a:t>[9]</a:t>
            </a:r>
            <a:r>
              <a:rPr lang="it-IT" altLang="it-IT" sz="1200" kern="1200" dirty="0">
                <a:solidFill>
                  <a:schemeClr val="tx1"/>
                </a:solidFill>
                <a:latin typeface="+mn-lt"/>
                <a:ea typeface="Times New Roman" panose="02020603050405020304" pitchFamily="18" charset="0"/>
                <a:cs typeface="Times New Roman" panose="02020603050405020304" pitchFamily="18" charset="0"/>
              </a:rPr>
              <a:t>.</a:t>
            </a:r>
            <a:endParaRPr lang="it-IT" altLang="it-IT" sz="1200" kern="1200" dirty="0">
              <a:solidFill>
                <a:schemeClr val="tx1"/>
              </a:solidFill>
              <a:latin typeface="+mn-lt"/>
              <a:ea typeface="+mn-ea"/>
              <a:cs typeface="+mn-cs"/>
            </a:endParaRPr>
          </a:p>
          <a:p>
            <a:pPr marL="0" lvl="0" indent="450850" eaLnBrk="0" fontAlgn="base" hangingPunct="0">
              <a:lnSpc>
                <a:spcPct val="100000"/>
              </a:lnSpc>
              <a:spcBef>
                <a:spcPct val="0"/>
              </a:spcBef>
              <a:spcAft>
                <a:spcPct val="0"/>
              </a:spcAft>
              <a:buNone/>
              <a:tabLst>
                <a:tab pos="539750" algn="l"/>
              </a:tabLst>
            </a:pPr>
            <a:r>
              <a:rPr lang="it-IT" altLang="it-IT" sz="1200" kern="1200" dirty="0">
                <a:solidFill>
                  <a:schemeClr val="tx1"/>
                </a:solidFill>
                <a:latin typeface="+mn-lt"/>
                <a:ea typeface="Times New Roman" panose="02020603050405020304" pitchFamily="18" charset="0"/>
                <a:cs typeface="+mn-cs"/>
              </a:rPr>
              <a:t>La Caritas, organismo pastorale deputato a promuovere la testimonianza della carità della comunità cristiana, fin dall'inizio si è impegnata, oltre che sul versante operativo in risposta ai bisogni, anche e soprattutto su quello pedagogico e di sensibilizzazione. In questo suo essere coscienza educativa di una carità collegata alla giustizia e alla pace, ha avvertito la necessità di assumere il metodo dell’ascolto, dell’osservazione e del discernimento, finalizzato ad animare la comunità cristiana ed il territorio alla solidarietà, alla condivisione ed alla prossimità</a:t>
            </a:r>
            <a:r>
              <a:rPr lang="it-IT" altLang="it-IT" dirty="0">
                <a:latin typeface="Arial" panose="020B0604020202020204" pitchFamily="34" charset="0"/>
                <a:ea typeface="Times New Roman" panose="02020603050405020304" pitchFamily="18" charset="0"/>
              </a:rPr>
              <a:t>.  Un metodo che si rifà allo stile di Dio stesso, nel suo rapportarsi con l’umanità dentro la storia.</a:t>
            </a:r>
            <a:endParaRPr lang="it-IT" altLang="it-IT" sz="800" dirty="0">
              <a:latin typeface="Arial" panose="020B0604020202020204" pitchFamily="34" charset="0"/>
            </a:endParaRPr>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4</a:t>
            </a:fld>
            <a:endParaRPr lang="it-IT" sz="1400" b="0" strike="noStrike" spc="-1">
              <a:latin typeface="Times New Roman"/>
            </a:endParaRPr>
          </a:p>
        </p:txBody>
      </p:sp>
    </p:spTree>
    <p:extLst>
      <p:ext uri="{BB962C8B-B14F-4D97-AF65-F5344CB8AC3E}">
        <p14:creationId xmlns:p14="http://schemas.microsoft.com/office/powerpoint/2010/main" val="2318938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Ascoltare è il primo passo per entrare in relazione, per fare spazio non solo all’altro che incontro, ma anche alla realtà che ho intorno. Ascoltare non è quindi una modalità tecnica da “operatore Caritas”, ma uno stile che dovrebbe contraddistinguere la comunità cristiana e i suoi componenti.</a:t>
            </a:r>
          </a:p>
          <a:p>
            <a:endParaRPr lang="it-IT" dirty="0"/>
          </a:p>
          <a:p>
            <a:r>
              <a:rPr lang="it-IT" dirty="0"/>
              <a:t>L’ascolto è un atteggiamento fondamentale nella vita di una comunità cristiana, per favorire cammini di cambiamento e di conversione, la costruzione di relazioni ricche di attenzione, di fraternità, di comunione. Per rendere la comunità capace di essere costantemente attenta e accogliente nei confronti dei tanti poveri che la interpellano all’interno del territorio e altrove.</a:t>
            </a:r>
          </a:p>
          <a:p>
            <a:endParaRPr lang="it-IT" dirty="0"/>
          </a:p>
          <a:p>
            <a:r>
              <a:rPr lang="it-IT" dirty="0"/>
              <a:t>Senza ascolto non c’è relazione e senza relazione non c’è coinvolgimento. Senza ascolto rischiamo di costruire su fondamenta fragili, ovvero sulle nostre impressioni e su quello che noi pensiamo essere buono o utile.</a:t>
            </a:r>
          </a:p>
          <a:p>
            <a:endParaRPr lang="it-IT" dirty="0"/>
          </a:p>
          <a:p>
            <a:pPr lvl="0"/>
            <a:r>
              <a:rPr lang="it-IT" i="1" dirty="0"/>
              <a:t>Il </a:t>
            </a:r>
            <a:r>
              <a:rPr lang="it-IT" dirty="0"/>
              <a:t>centro di ascolto”: </a:t>
            </a:r>
          </a:p>
          <a:p>
            <a:pPr lvl="0"/>
            <a:r>
              <a:rPr lang="it-IT" dirty="0"/>
              <a:t>va ancora fortemente sostenuto</a:t>
            </a:r>
          </a:p>
          <a:p>
            <a:pPr lvl="0"/>
            <a:r>
              <a:rPr lang="it-IT" dirty="0"/>
              <a:t>va rivederlo in base alle cambiate situazioni esistenziali delle persone. Basti pensare alla situazione di “vergogna” che porta molte persone a non riuscire a palesarsi in una situazione quasi istituzionale come quella che le porta ad “andare a uno sportello”. </a:t>
            </a:r>
          </a:p>
          <a:p>
            <a:endParaRPr lang="it-IT" dirty="0"/>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9</a:t>
            </a:fld>
            <a:endParaRPr lang="it-IT" sz="1400" b="0" strike="noStrike" spc="-1">
              <a:latin typeface="Times New Roman"/>
            </a:endParaRPr>
          </a:p>
        </p:txBody>
      </p:sp>
    </p:spTree>
    <p:extLst>
      <p:ext uri="{BB962C8B-B14F-4D97-AF65-F5344CB8AC3E}">
        <p14:creationId xmlns:p14="http://schemas.microsoft.com/office/powerpoint/2010/main" val="148592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contribuisce in modo determinante a fare si che l’amore preferenziale per i poveri costituisca effettivamente “un criterio di discernimento pastorale nella prassi della chiesa” e che sia sentito come “compito di tutta la comunità cristiana, in ogni sua componente ed espressione” (ETC n. 47-48).</a:t>
            </a:r>
          </a:p>
          <a:p>
            <a:r>
              <a:rPr lang="it-IT" dirty="0"/>
              <a:t>E’ dal diverso modo di osservare, più o meno attento e “solidale”, che possono derivare scelte anche molto diverse, come illustrato nella parabola del buon Samaritano.</a:t>
            </a:r>
          </a:p>
          <a:p>
            <a:r>
              <a:rPr lang="it-IT" dirty="0"/>
              <a:t>Si può programmare la pastorale della carità e non solo, se si scelgono priorità e obiettivi, evitando i rischi delle impressioni soggettive, della rincorsa alle emergenze, del non andare mai alle radici dei problemi.</a:t>
            </a:r>
          </a:p>
          <a:p>
            <a:endParaRPr lang="it-IT" dirty="0"/>
          </a:p>
          <a:p>
            <a:endParaRPr lang="it-IT" dirty="0"/>
          </a:p>
          <a:p>
            <a:endParaRPr lang="it-IT" dirty="0"/>
          </a:p>
          <a:p>
            <a:r>
              <a:rPr lang="it-IT" dirty="0"/>
              <a:t>Nella nostra società si stanno manifestando fenomeni di povertà nuovi rispetto anche al recente passato (es. fenomeni connessi ai flussi migratori, alcuni aspetti del disagio giovanile...), che spesso le comunità cristiane non sanno come affrontare (con la conseguenza che magari si reagisce con paura, con diffidenza...). Inoltre, sono ancora presenti fenomeni di povertà “tradizionale”, che si pensavano superati una volta per tutte. </a:t>
            </a:r>
          </a:p>
          <a:p>
            <a:r>
              <a:rPr lang="it-IT" dirty="0"/>
              <a:t>E’ anche in atto un profondo processo di riforma dello Stato sociale e delle reti di protezione per le fasce più deboli della popolazione, con un impatto sempre più pesante sulle loro condizioni di vita. Si tratta di una situazione che va seguita con molta attenzione.</a:t>
            </a:r>
          </a:p>
          <a:p>
            <a:r>
              <a:rPr lang="it-IT" dirty="0"/>
              <a:t>Tutto questo s’inserisce in un contesto sociale sempre più caratterizzato dalla globalizzazione dei fenomeni, che richiede capacità di lettura e di analisi sempre più qualificate.</a:t>
            </a:r>
          </a:p>
          <a:p>
            <a:r>
              <a:rPr lang="it-IT" dirty="0"/>
              <a:t>L'osservazione delle povertà è espressione di una Chiesa locale che pone l'attenzione agli “ultimi" come criterio di discernimento pastorale nella vita della Chiesa. In questo senso le attività di osservazione possono aiutare la Chiesa locale a rafforzare la propria capacità profetica e indicare come la comunità ecclesiale vive l'attenzione a tutte le forme di povertà e di emarginazione. Proprio all’interno di queste forme, è da scoprire il senso sacramentale come visita di Dio alla sua Chiesa.</a:t>
            </a:r>
          </a:p>
          <a:p>
            <a:r>
              <a:rPr lang="it-IT" i="1" dirty="0"/>
              <a:t> </a:t>
            </a:r>
            <a:endParaRPr lang="it-IT" dirty="0"/>
          </a:p>
          <a:p>
            <a:r>
              <a:rPr lang="it-IT" i="1" dirty="0"/>
              <a:t>L'osservazione nella pastorale integrata</a:t>
            </a:r>
            <a:endParaRPr lang="it-IT" dirty="0"/>
          </a:p>
          <a:p>
            <a:r>
              <a:rPr lang="it-IT" dirty="0"/>
              <a:t>La costruzione di un’attività sistematica di osservazione delle povertà e delle risorse presenti sul territorio, diventa il frutto di un cammino condiviso da tutta la comunità ecclesiale locale. Per questo motivo, tale attività non dovrebbe rimanere confinata nell'ambito della Caritas. L'osservazione, essendo in rapporto a tutto il cammino della Chiesa, oltre a cogliere le varie espressioni delle povertà, del disagio, dell'emarginazione e dell’esclusione, permette anche di verificare il posto che hanno i poveri in tutti gli aspetti della pastorale: dalla catechesi alla liturgia, dalla vita delle associazioni all'organizzazione dell'oratorio, dalla pastorale giovanile a quella del lavoro, ecc. Permette anche di rilevare e mettere insieme le risorse, per svolgere un lavoro più incisivo e corale. Questo per una progettualità pastorale nella quale i poveri abbiano una collocazione dignitosa e le varie espressioni della comunità, un coinvolgimento attivo.</a:t>
            </a:r>
          </a:p>
          <a:p>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rgbClr val="002060"/>
                </a:solidFill>
              </a:rPr>
              <a:t>Verificare il posto che hanno i poveri in tutti gli aspetti della pastorale: dalla catechesi alla liturgia, dalla vita delle associazioni all'organizzazione dell'oratorio, dalla pastorale giovanile a quella del lavoro, ecc.</a:t>
            </a:r>
          </a:p>
          <a:p>
            <a:endParaRPr lang="it-IT" dirty="0"/>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10</a:t>
            </a:fld>
            <a:endParaRPr lang="it-IT" sz="1400" b="0" strike="noStrike" spc="-1">
              <a:latin typeface="Times New Roman"/>
            </a:endParaRPr>
          </a:p>
        </p:txBody>
      </p:sp>
    </p:spTree>
    <p:extLst>
      <p:ext uri="{BB962C8B-B14F-4D97-AF65-F5344CB8AC3E}">
        <p14:creationId xmlns:p14="http://schemas.microsoft.com/office/powerpoint/2010/main" val="2291019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è leggere e comprendere con competenza umana e con criteri di fede le situazioni di povertà; è individuare ed analizzare i meccanismi, le cause, le “strutture di peccato”, che generano povertà; è anche promuovere modi e forme specifiche per sensibilizzare, responsabilizzare e coinvolgere la comunità.</a:t>
            </a:r>
          </a:p>
          <a:p>
            <a:r>
              <a:rPr lang="it-IT" dirty="0"/>
              <a:t>Discernere è valutare i bisogni esistenti e la concretezza delle risposte di liberazione a livello territoriale; studiare, stimolare, accogliere, coordinare i modi con cui la comunità cristiana si rapporta con i problemi e le tematiche relative allo stato sociale.</a:t>
            </a:r>
          </a:p>
          <a:p>
            <a:r>
              <a:rPr lang="it-IT" dirty="0"/>
              <a:t>Discernere è distinguere</a:t>
            </a:r>
            <a:r>
              <a:rPr lang="it-IT" dirty="0">
                <a:effectLst>
                  <a:outerShdw blurRad="50800" dist="38100" dir="2700000" algn="tl">
                    <a:srgbClr val="000000">
                      <a:alpha val="40000"/>
                    </a:srgbClr>
                  </a:outerShdw>
                </a:effectLst>
              </a:rPr>
              <a:t>,</a:t>
            </a:r>
            <a:r>
              <a:rPr lang="it-IT" dirty="0"/>
              <a:t> decidere, accogliere responsabilità, competenze, coinvolgimenti, riguardo alle problematiche presenti sul territorio. E’ rendersi conto che l’amore preferenziale per i poveri è un criterio di discernimento pastorale ineludibile per la comunità cristiana</a:t>
            </a:r>
            <a:r>
              <a:rPr lang="it-IT" dirty="0">
                <a:effectLst>
                  <a:outerShdw blurRad="50800" dist="38100" dir="2700000" algn="tl">
                    <a:srgbClr val="000000">
                      <a:alpha val="40000"/>
                    </a:srgbClr>
                  </a:outerShdw>
                </a:effectLst>
              </a:rPr>
              <a:t> </a:t>
            </a:r>
            <a:r>
              <a:rPr lang="it-IT" dirty="0"/>
              <a:t>e favorisce lo scambio di informazioni su quello che viene rilevato e messo in atto a livello territoriale. Permette anche di offrire agli Uffici pastorali diocesani e ad altri organismi supporto e indirizzo su queste tematiche. In sostanza, il discernimento favorisce la progettazione ed il lavoro in rete con i vari soggetti pastorali e la comunità civile.</a:t>
            </a:r>
          </a:p>
          <a:p>
            <a:r>
              <a:rPr lang="it-IT" dirty="0"/>
              <a:t>Discernere, per animare e coinvolgere la comunità cristiana, valutare la consistenza delle politiche sociali in rapporto bisogni; curare in modo specifico la formazione degli operatori sul tema della pastorale della carità e delle politiche sociali; acquisire uno stile progettuale che esca dalla logica dell’emergenza e nasca dall’analisi attenta della realtà; costruire reti di solidarietà all’interno di un orizzonte partecipativo e di valorizzazione dell’esistente; individuare scelte significative e concrete che portino alla costruzione di una </a:t>
            </a:r>
            <a:r>
              <a:rPr lang="it-IT" i="1" dirty="0"/>
              <a:t>società più solidale</a:t>
            </a:r>
            <a:r>
              <a:rPr lang="it-IT" dirty="0"/>
              <a:t>, </a:t>
            </a:r>
            <a:r>
              <a:rPr lang="it-IT" i="1" dirty="0"/>
              <a:t>attenta alla tutela dei soggetti deboli.</a:t>
            </a:r>
            <a:endParaRPr lang="it-IT" dirty="0"/>
          </a:p>
          <a:p>
            <a:r>
              <a:rPr lang="it-IT" dirty="0"/>
              <a:t>Inoltre, discernere permette di individuare responsabilità, competenze, coinvolgimenti, riguardo alle problematiche presenti sul territorio, in modo che ci sia il confronto e lo scambio di informazioni su quello che viene realizzato e messo in atto a livello territoriale.</a:t>
            </a:r>
          </a:p>
          <a:p>
            <a:r>
              <a:rPr lang="it-IT" dirty="0"/>
              <a:t>Ogni battezzato è chiamato a realizzare questo discernimento, che richiede anche scelta di atteggiamenti e di posizioni non sempre in sintonia con l’opinione pubblica, la capacità di dissociarsi da alcune politiche strumentali o di parte, la denuncia di ciò che offende la dignità della persona o tradisce la giustizia.</a:t>
            </a:r>
          </a:p>
          <a:p>
            <a:r>
              <a:rPr lang="it-IT" dirty="0"/>
              <a:t>Il discernimento chiede oggi al cristiano non solo di ascoltare e osservare, ma anche di “scegliere” di lavorare con chi ama la città e nella città si pone a servizio dei più deboli; con chi non si chiude ai poveri, ma li accoglie riconoscendone la piena dignità.</a:t>
            </a:r>
          </a:p>
          <a:p>
            <a:r>
              <a:rPr lang="it-IT" dirty="0"/>
              <a:t>Inoltre, non va dimenticato che le scelte del cristiano di oggi richiedono un’attenzione ai nuovi scenari europei e internazionali, a cui guardare non solamente per interessi economici, ma soprattutto per condividere una nuova politica internazionale in grado di trasformare i meccanismi perversi di sfruttamento in scelte all’insegna della solidarietà e della condivisione.</a:t>
            </a:r>
          </a:p>
          <a:p>
            <a:r>
              <a:rPr lang="it-IT" dirty="0"/>
              <a:t>In sostanza, il discernimento poggia su una nuova “responsabilità sociale”, che il cristiano non può delegare a nessuno.</a:t>
            </a:r>
          </a:p>
          <a:p>
            <a:r>
              <a:rPr lang="it-IT" dirty="0"/>
              <a:t> </a:t>
            </a:r>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11</a:t>
            </a:fld>
            <a:endParaRPr lang="it-IT" sz="1400" b="0" strike="noStrike" spc="-1">
              <a:latin typeface="Times New Roman"/>
            </a:endParaRPr>
          </a:p>
        </p:txBody>
      </p:sp>
    </p:spTree>
    <p:extLst>
      <p:ext uri="{BB962C8B-B14F-4D97-AF65-F5344CB8AC3E}">
        <p14:creationId xmlns:p14="http://schemas.microsoft.com/office/powerpoint/2010/main" val="936064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12</a:t>
            </a:fld>
            <a:endParaRPr lang="it-IT" sz="1400" b="0" strike="noStrike" spc="-1">
              <a:latin typeface="Times New Roman"/>
            </a:endParaRPr>
          </a:p>
        </p:txBody>
      </p:sp>
    </p:spTree>
    <p:extLst>
      <p:ext uri="{BB962C8B-B14F-4D97-AF65-F5344CB8AC3E}">
        <p14:creationId xmlns:p14="http://schemas.microsoft.com/office/powerpoint/2010/main" val="2653006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7488" y="812800"/>
            <a:ext cx="7124700" cy="4008438"/>
          </a:xfrm>
        </p:spPr>
      </p:sp>
      <p:sp>
        <p:nvSpPr>
          <p:cNvPr id="3" name="Segnaposto note 2"/>
          <p:cNvSpPr>
            <a:spLocks noGrp="1"/>
          </p:cNvSpPr>
          <p:nvPr>
            <p:ph type="body" idx="1"/>
          </p:nvPr>
        </p:nvSpPr>
        <p:spPr/>
        <p:txBody>
          <a:bodyPr/>
          <a:lstStyle/>
          <a:p>
            <a:r>
              <a:rPr lang="it-IT" dirty="0"/>
              <a:t>Prossimità</a:t>
            </a:r>
          </a:p>
          <a:p>
            <a:endParaRPr lang="it-IT" dirty="0"/>
          </a:p>
          <a:p>
            <a:endParaRPr lang="it-IT" dirty="0"/>
          </a:p>
          <a:p>
            <a:r>
              <a:rPr lang="it-IT" dirty="0"/>
              <a:t>Trasparenza</a:t>
            </a:r>
          </a:p>
          <a:p>
            <a:endParaRPr lang="it-IT" dirty="0"/>
          </a:p>
          <a:p>
            <a:endParaRPr lang="it-IT" dirty="0"/>
          </a:p>
          <a:p>
            <a:r>
              <a:rPr lang="it-IT" dirty="0" err="1"/>
              <a:t>Capacitazione</a:t>
            </a:r>
            <a:endParaRPr lang="it-IT" dirty="0"/>
          </a:p>
          <a:p>
            <a:endParaRPr lang="it-IT" dirty="0"/>
          </a:p>
          <a:p>
            <a:endParaRPr lang="it-IT" dirty="0"/>
          </a:p>
          <a:p>
            <a:r>
              <a:rPr lang="it-IT" dirty="0"/>
              <a:t>Advocacy</a:t>
            </a:r>
          </a:p>
          <a:p>
            <a:endParaRPr lang="it-IT" dirty="0"/>
          </a:p>
          <a:p>
            <a:pPr lvl="0"/>
            <a:r>
              <a:rPr lang="it-IT" b="1" dirty="0"/>
              <a:t>Come il Samaritano</a:t>
            </a:r>
            <a:endParaRPr lang="it-IT" dirty="0"/>
          </a:p>
          <a:p>
            <a:pPr lvl="0"/>
            <a:r>
              <a:rPr lang="it-IT" b="1" dirty="0"/>
              <a:t>L’invito del Concilio alla prossimità</a:t>
            </a:r>
            <a:endParaRPr lang="it-IT" dirty="0"/>
          </a:p>
          <a:p>
            <a:r>
              <a:rPr lang="it-IT" dirty="0"/>
              <a:t>    La prossimità come proposta dalla “modalità del Samaritano”</a:t>
            </a:r>
            <a:r>
              <a:rPr lang="it-IT" i="1" dirty="0"/>
              <a:t> </a:t>
            </a:r>
            <a:r>
              <a:rPr lang="it-IT" dirty="0"/>
              <a:t>sta dentro all’orizzonte che il concilio ecumenico Vaticano II ha proposto all’intera Chiesa, tanto che in uno dei suoi documenti finali ci offre indicazioni pastorali estremamente importanti per il nostro tempo. Nel decreto sull’apostolato dei fedeli laici, intitolato </a:t>
            </a:r>
            <a:r>
              <a:rPr lang="it-IT" i="1" dirty="0" err="1"/>
              <a:t>Apostolicam</a:t>
            </a:r>
            <a:r>
              <a:rPr lang="it-IT" i="1" dirty="0"/>
              <a:t> </a:t>
            </a:r>
            <a:r>
              <a:rPr lang="it-IT" i="1" dirty="0" err="1"/>
              <a:t>actuositatem</a:t>
            </a:r>
            <a:r>
              <a:rPr lang="it-IT" i="1" dirty="0"/>
              <a:t>,</a:t>
            </a:r>
            <a:r>
              <a:rPr lang="it-IT" dirty="0"/>
              <a:t> leggiamo: «Affinché tale esercizio di carità possa essere al di sopra di ogni critica e appaia come tale, si consideri nel prossimo l’immagine di Dio secondo cui è stato creato, e Cristo Signore, al quale veramente è donato quanto si dà al bisognoso; si abbia estremamente riguardo della libertà e della dignità della persona che riceve l’aiuto; la purità di intenzione non macchiata da ricerca alcuna della propria utilità o desiderio di dominio; siano anzitutto adempiuti gli obblighi di giustizia, perché non avvenga che offra come dono di carità ciò che è già dovuto a titolo di giustizia; si eliminino non soltanto gli effetti ma anche le cause dei mali; l’aiuto sia regolato in modo che coloro i quali lo ricevono vengano, a poco a poco, liberati dalla dipendenza altrui e diventino sufficienti a sé stessi».</a:t>
            </a:r>
          </a:p>
          <a:p>
            <a:pPr lvl="0"/>
            <a:r>
              <a:rPr lang="it-IT" b="1" dirty="0"/>
              <a:t>Trasparenza</a:t>
            </a:r>
            <a:endParaRPr lang="it-IT" dirty="0"/>
          </a:p>
          <a:p>
            <a:r>
              <a:rPr lang="it-IT" dirty="0"/>
              <a:t>    È un ottimo programma su cui rigenerare anche nella nostra Chiesa l’azione di prossimità dei singoli e delle tante istituzioni che si prodigano con coerenza di fede al servizio dei fratelli più poveri. Siamo chiamati a rendere trasparente il servizio di vicinanza agli ultimi e non tanto perché utilizziamo sempre più fondi economici provenienti dalla fiscalità generale e dall’”otto per mille”, soldi che la gente affida alla Chiesa perché li faccia fruttare al meglio. </a:t>
            </a:r>
          </a:p>
          <a:p>
            <a:r>
              <a:rPr lang="it-IT" dirty="0"/>
              <a:t>    La trasparenza è </a:t>
            </a:r>
            <a:r>
              <a:rPr lang="it-IT" dirty="0" err="1"/>
              <a:t>esigita</a:t>
            </a:r>
            <a:r>
              <a:rPr lang="it-IT" dirty="0"/>
              <a:t> dalla carità stessa che non deve mai avere secondi fini, neanche quello della conversione religiosa dalla loro alla nostra parte. Quanta attenzione poniamo nel verificare la nostra intenzione nel fare azioni di prossimità? Quanto siamo disposti a uscire dalle secche del “sentirsi buoni” o del poter esercitare – magari solo nel profondo del nostro cuore – un certo tipo di potere legato al tanto bene che siamo in grado di fare? </a:t>
            </a:r>
          </a:p>
          <a:p>
            <a:pPr lvl="0"/>
            <a:r>
              <a:rPr lang="it-IT" b="1" dirty="0"/>
              <a:t>Offrire opportunità di crescita</a:t>
            </a:r>
            <a:endParaRPr lang="it-IT" dirty="0"/>
          </a:p>
          <a:p>
            <a:r>
              <a:rPr lang="it-IT" dirty="0"/>
              <a:t>    Non siamo una “macchina di carità” dove contano i risultati in termini quantitativi che creano prestigio e riconoscimento presso terzi – enti pubblici su tutti. Siamo prossimi perché questo è il modo genuino di stare tra noi, secondo le indicazioni del Vangelo. L’azione di prossimità deve avere cura della libertà e della dignità delle persone. Non possiamo liberare i poveri dalle catene dell’indigenza per poi chiuderli nei ceppi della dipendenza dal nostro aiuto. </a:t>
            </a:r>
          </a:p>
          <a:p>
            <a:r>
              <a:rPr lang="it-IT" dirty="0"/>
              <a:t>    L’azione di carità deve essere liberatoria, deve riuscire a mettere in pista le capacità residue delle persone, deve rimettere in piedi e non portare in braccio. Una carità che umilia non è quella che il Signore ci propone. Dignità significa lavorare per offrire opportunità di crescita, di sviluppo, di assunzione della responsabilità sulla propria esistenza. In questo la beneficenza passiva non aiuta, ma rischia di creare immobilismo nel povero e assuefazione all’esteriorità in chi pensa di donare in tal modo.</a:t>
            </a:r>
          </a:p>
          <a:p>
            <a:r>
              <a:rPr lang="it-IT" dirty="0"/>
              <a:t>    Il testo del Concilio usa l’avverbio “estremamente” per indicare la grande importanza di questa ottica. Dobbiamo avere il coraggio di abbandonare le azioni di tipo assistenzialistico, per provare tutti insieme a escogitare azioni di “</a:t>
            </a:r>
            <a:r>
              <a:rPr lang="it-IT" dirty="0" err="1"/>
              <a:t>capacitazione</a:t>
            </a:r>
            <a:r>
              <a:rPr lang="it-IT" dirty="0"/>
              <a:t>” delle persone e dei contesti territoriali in cui queste vivono. Cosa molto più faticosa, ma certamente più in linea con lo stile del Samaritano. Cosa che si aggancia anche all’impegno ad agire sulle cause e non solo sugli effetti. </a:t>
            </a:r>
          </a:p>
          <a:p>
            <a:pPr lvl="0"/>
            <a:r>
              <a:rPr lang="it-IT" b="1" dirty="0"/>
              <a:t>La “forma più alta di carità”</a:t>
            </a:r>
            <a:endParaRPr lang="it-IT" dirty="0"/>
          </a:p>
          <a:p>
            <a:r>
              <a:rPr lang="it-IT" dirty="0"/>
              <a:t>    E si agisce sulla causa quando si lavora nella costruzione del bene comune, anche a partire dalla presenza seria e argomentata nella politica. Come ritiene il magistero della Chiesa, per cui la politica è la “forma più alta di carità” proprio perché agente sulle cause che generano povertà ed esclusione e non solo sulle conseguenze. Forse ci siamo accontentati eccessivamente, negli anni passati di frequentare quello che abbiamo spesso definito “mondo del prepolitico”, arrivando a dare un’immagine di Chiesa quasi come di succursale del servizio sociale. Molto impegnata nel fare, tirata in ballo quasi esclusivamente nelle emergenze, costretta a farsi dettare le agende dai bisogni e non dalle opportunità. </a:t>
            </a:r>
          </a:p>
          <a:p>
            <a:r>
              <a:rPr lang="it-IT" dirty="0"/>
              <a:t>    Agire sulle cause è capacità di discernimento, sguardo aperto verso il futuro, volontà di portare un contributo decisivo nella costruzione del bene comune dei nostri territori. Il nuovo </a:t>
            </a:r>
            <a:r>
              <a:rPr lang="it-IT" i="1" dirty="0"/>
              <a:t>welfare</a:t>
            </a:r>
            <a:r>
              <a:rPr lang="it-IT" dirty="0"/>
              <a:t>, come viene definito oggi lo sforzo collettivo e comune di mutazione delle modalità di approccio ai temi del benessere sociale, non può che partire dalla seria considerazione delle cause e da strategie locali e globali per rimuoverle o trasformarle. </a:t>
            </a:r>
          </a:p>
          <a:p>
            <a:r>
              <a:rPr lang="it-IT" dirty="0"/>
              <a:t>    In questo pare essere sempre più urgente la funzione di </a:t>
            </a:r>
            <a:r>
              <a:rPr lang="it-IT" i="1" dirty="0"/>
              <a:t>advocacy</a:t>
            </a:r>
            <a:r>
              <a:rPr lang="it-IT" dirty="0"/>
              <a:t>, ovvero di posizione seria delle questioni a partire da come le vedono e le vivono i più poveri. Compito che le nostre comunità non dovrebbero ritenere secondario o addirittura esterno alla loro missione nel mondo: si tratta di gridare la verità dai tetti, mai contro qualcuno ma sempre per rendere più bella la vita dei singoli e delle comunità. Sembrerebbe che il Samaritano non abbia fatto nulla di questo, limitandosi in silenzio e nel nascondimento a fasciare le ferite del malcapitato. Ma se la cosa è fatta sulla pubblica via, se viene coinvolto un oste ignaro, se c’è la prospettiva di ripassare al ritorno, ci sono già molti elementi che ci instradano a comprendere questa moderna frontiera della carità come strategica per il futuro anche delle nostre parrocchie. E, in esse, soprattutto delle nostre Caritas parrocchiali. </a:t>
            </a:r>
          </a:p>
          <a:p>
            <a:r>
              <a:rPr lang="it-IT" dirty="0"/>
              <a:t>    E proprio all’</a:t>
            </a:r>
            <a:r>
              <a:rPr lang="it-IT" i="1" dirty="0"/>
              <a:t>advocacy</a:t>
            </a:r>
            <a:r>
              <a:rPr lang="it-IT" dirty="0"/>
              <a:t> si unisce l’altro suggerimento del Concilio, divenuto così famoso che non di rado capita di sentirlo citare – magari con scarsa precisione – soprattutto in contesti diversi da quello ecclesiale: «Siano anzitutto adempiuti gli obblighi di giustizia, perché non avvenga che offra come dono di carità ciò che è già dovuto a titolo di giustizia». Tema attualissimo e delicatissimo, che il Magistero pontificio ha ripreso in più contesti. Il rapporto tra carità e giustizia è davvero un caposaldo che deve condurre l’azione caritativa nelle comunità cristiane. </a:t>
            </a:r>
          </a:p>
          <a:p>
            <a:r>
              <a:rPr lang="it-IT" dirty="0"/>
              <a:t>    Senza giustizia si rischia di trasformare la carità da prossimità che sviluppa a palliativo che, forse, riesce a ridurre i sintomi, ma che potrebbe anche divenire occasione di mancata liberazione. Le nostre Caritas devono sapere promuovere in ogni modo la giustizia da parte di tutti, cristiani in primis. Solo dopo aver assicurato la giustizia possiamo innestare nella vita delle persone la relazione liberante e calda della fraternità e della prossimità vera. </a:t>
            </a:r>
          </a:p>
          <a:p>
            <a:r>
              <a:rPr lang="it-IT" dirty="0"/>
              <a:t>    Non è questione di decidere meglio chi fa e cosa fa: sarebbe solo una questione organizzativa. Non significa neppure scaricare sulle spalle delle istituzioni – pubbliche prevalentemente – pesi e compiti difficili e onerosi. Significa realizzare quei principi già citati che danno spessore al nostro essere discepoli del Maestro. Collaborazione sempre, coinvolgimento con convinzione, condivisione dei carichi senza risparmi. Ma mai sostituzione indebita e indefinita, mai deresponsabilizzazione degli elementi umani e giuridici che costituiscono l’essenza del nostro essere persone e cittadini. “Costruire insieme” potrebbe essere il motto cui ispirarsi, non “fare al posto di” e soprattutto non eliminare i doveri di giustizia.</a:t>
            </a:r>
          </a:p>
          <a:p>
            <a:r>
              <a:rPr lang="it-IT" dirty="0"/>
              <a:t> </a:t>
            </a:r>
          </a:p>
          <a:p>
            <a:r>
              <a:rPr lang="it-IT" dirty="0"/>
              <a:t>CONCILIO ECUMENICO VATICANO II, </a:t>
            </a:r>
            <a:r>
              <a:rPr lang="it-IT" i="1" dirty="0" err="1"/>
              <a:t>Apostolicam</a:t>
            </a:r>
            <a:r>
              <a:rPr lang="it-IT" i="1" dirty="0"/>
              <a:t> </a:t>
            </a:r>
            <a:r>
              <a:rPr lang="it-IT" i="1" dirty="0" err="1"/>
              <a:t>actuositatem</a:t>
            </a:r>
            <a:r>
              <a:rPr lang="it-IT" dirty="0"/>
              <a:t>, decreto sull’apostolato dei laici, n. 8.</a:t>
            </a:r>
          </a:p>
          <a:p>
            <a:r>
              <a:rPr lang="it-IT" dirty="0"/>
              <a:t>  L’idea è spesso attribuita a san Paolo VI. Nella </a:t>
            </a:r>
            <a:r>
              <a:rPr lang="it-IT" i="1" dirty="0" err="1"/>
              <a:t>Octogesima</a:t>
            </a:r>
            <a:r>
              <a:rPr lang="it-IT" i="1" dirty="0"/>
              <a:t> </a:t>
            </a:r>
            <a:r>
              <a:rPr lang="it-IT" i="1" dirty="0" err="1"/>
              <a:t>adveniens</a:t>
            </a:r>
            <a:r>
              <a:rPr lang="it-IT" dirty="0"/>
              <a:t>, al numero 64, effettivamente fa un accenno a questa prospettiva parlando della politica come «maniera esigente di vivere l’impegno cristiano al servizio degli ultimi». Ma la formulazione più forte è antecedente e risale a Pio XI che, in un discorso ai giovani della Fuci, tenuto nel 1927, ebbe a dire proprio le esatte parole. Ma sono tanti i Papi che le hanno riprese. Lo fece anche l’allora cardinale Jorge Bergoglio ragionando delle celebrazioni sul bicentenario della nazione argentina (2011-2016). </a:t>
            </a:r>
            <a:r>
              <a:rPr lang="it-IT" b="1" dirty="0"/>
              <a:t>X????????X</a:t>
            </a:r>
            <a:endParaRPr lang="it-IT" dirty="0"/>
          </a:p>
          <a:p>
            <a:r>
              <a:rPr lang="it-IT" dirty="0"/>
              <a:t>Cfr. Mt 10,27.</a:t>
            </a:r>
          </a:p>
          <a:p>
            <a:endParaRPr lang="it-IT" dirty="0"/>
          </a:p>
          <a:p>
            <a:endParaRPr lang="it-IT" dirty="0"/>
          </a:p>
          <a:p>
            <a:endParaRPr lang="it-IT" dirty="0"/>
          </a:p>
        </p:txBody>
      </p:sp>
      <p:sp>
        <p:nvSpPr>
          <p:cNvPr id="4" name="Segnaposto numero diapositiva 3"/>
          <p:cNvSpPr>
            <a:spLocks noGrp="1"/>
          </p:cNvSpPr>
          <p:nvPr>
            <p:ph type="sldNum"/>
          </p:nvPr>
        </p:nvSpPr>
        <p:spPr/>
        <p:txBody>
          <a:bodyPr/>
          <a:lstStyle/>
          <a:p>
            <a:pPr algn="r"/>
            <a:fld id="{01F03625-34C3-4286-8D8B-0405747558F9}" type="slidenum">
              <a:rPr lang="it-IT" sz="1400" b="0" strike="noStrike" spc="-1" smtClean="0">
                <a:latin typeface="Times New Roman"/>
              </a:rPr>
              <a:t>13</a:t>
            </a:fld>
            <a:endParaRPr lang="it-IT" sz="1400" b="0" strike="noStrike" spc="-1">
              <a:latin typeface="Times New Roman"/>
            </a:endParaRPr>
          </a:p>
        </p:txBody>
      </p:sp>
    </p:spTree>
    <p:extLst>
      <p:ext uri="{BB962C8B-B14F-4D97-AF65-F5344CB8AC3E}">
        <p14:creationId xmlns:p14="http://schemas.microsoft.com/office/powerpoint/2010/main" val="319070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AB3A824-1A51-4B26-AD58-A6D8E14F6C04}" type="datetimeFigureOut">
              <a:rPr lang="en-US" smtClean="0"/>
              <a:t>12/12/2019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6566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12/12/2019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396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3CBC1C18-307B-4F68-A007-B5B542270E8D}" type="datetimeFigureOut">
              <a:rPr lang="en-US" smtClean="0"/>
              <a:t>12/12/2019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308232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BCFD3C-DB00-48B8-869A-EE102FABA2A7}"/>
              </a:ext>
            </a:extLst>
          </p:cNvPr>
          <p:cNvSpPr>
            <a:spLocks noGrp="1"/>
          </p:cNvSpPr>
          <p:nvPr>
            <p:ph type="title"/>
          </p:nvPr>
        </p:nvSpPr>
        <p:spPr/>
        <p:txBody>
          <a:bodyPr/>
          <a:lstStyle>
            <a:lvl1pPr>
              <a:defRPr>
                <a:solidFill>
                  <a:srgbClr val="C00000"/>
                </a:solidFill>
                <a:latin typeface="Berlin Sans FB" panose="020E0602020502020306" pitchFamily="34" charset="0"/>
              </a:defRPr>
            </a:lvl1pPr>
          </a:lstStyle>
          <a:p>
            <a:r>
              <a:rPr lang="it-IT" dirty="0"/>
              <a:t>Fare clic per modificare lo stile del titolo dello schema</a:t>
            </a:r>
          </a:p>
        </p:txBody>
      </p:sp>
    </p:spTree>
    <p:extLst>
      <p:ext uri="{BB962C8B-B14F-4D97-AF65-F5344CB8AC3E}">
        <p14:creationId xmlns:p14="http://schemas.microsoft.com/office/powerpoint/2010/main" val="31370785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lvl1pPr>
              <a:defRPr>
                <a:solidFill>
                  <a:srgbClr val="C00000"/>
                </a:solidFill>
              </a:defRPr>
            </a:lvl1pPr>
          </a:lstStyle>
          <a:p>
            <a:pPr algn="ctr"/>
            <a:endParaRPr lang="it-IT" sz="4400" b="0" strike="noStrike" spc="-1" dirty="0">
              <a:latin typeface="Arial"/>
            </a:endParaRPr>
          </a:p>
        </p:txBody>
      </p:sp>
      <p:sp>
        <p:nvSpPr>
          <p:cNvPr id="43" name="PlaceHolder 2"/>
          <p:cNvSpPr>
            <a:spLocks noGrp="1"/>
          </p:cNvSpPr>
          <p:nvPr>
            <p:ph type="subTitle"/>
          </p:nvPr>
        </p:nvSpPr>
        <p:spPr>
          <a:xfrm>
            <a:off x="609480" y="1604520"/>
            <a:ext cx="10972440" cy="3977280"/>
          </a:xfrm>
          <a:prstGeom prst="rect">
            <a:avLst/>
          </a:prstGeom>
        </p:spPr>
        <p:txBody>
          <a:bodyPr lIns="0" tIns="0" rIns="0" bIns="0" anchor="ctr"/>
          <a:lstStyle>
            <a:lvl1pPr marL="0" indent="0">
              <a:buNone/>
              <a:defRPr>
                <a:solidFill>
                  <a:srgbClr val="002060"/>
                </a:solidFill>
              </a:defRPr>
            </a:lvl1pPr>
          </a:lstStyle>
          <a:p>
            <a:pPr algn="ctr"/>
            <a:endParaRPr lang="it-IT" sz="3200" b="0" strike="noStrike" spc="-1" dirty="0">
              <a:latin typeface="Arial"/>
            </a:endParaRPr>
          </a:p>
        </p:txBody>
      </p:sp>
    </p:spTree>
    <p:extLst>
      <p:ext uri="{BB962C8B-B14F-4D97-AF65-F5344CB8AC3E}">
        <p14:creationId xmlns:p14="http://schemas.microsoft.com/office/powerpoint/2010/main" val="31540263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12/12/2019</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9404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3E5059C3-6A89-4494-99FF-5A4D6FFD50EB}" type="datetimeFigureOut">
              <a:rPr lang="en-US" smtClean="0"/>
              <a:t>12/12/2019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0189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CA954B2F-12DE-47F5-8894-472B206D2E1E}" type="datetimeFigureOut">
              <a:rPr lang="en-US" smtClean="0"/>
              <a:t>12/12/2019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en-US"/>
              <a:t>
              </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7353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3F30E46F-7819-4ACF-B48B-48222C2ACC88}" type="datetimeFigureOut">
              <a:rPr lang="en-US" smtClean="0"/>
              <a:t>12/12/2019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en-US"/>
              <a:t>
              </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7688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12/12/2019</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8261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21D9284-D300-4297-87F7-E791DCC15DB1}" type="datetimeFigureOut">
              <a:rPr lang="en-US" smtClean="0"/>
              <a:t>12/12/2019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en-US"/>
              <a:t>
              </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8953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D525BB-DA17-4BA0-B3C8-3AC3ABC827E6}" type="datetimeFigureOut">
              <a:rPr lang="en-US" smtClean="0"/>
              <a:t>12/12/2019</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4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B16C4C9A-3960-41CF-A4E9-2A8FB932454B}" type="datetimeFigureOut">
              <a:rPr lang="en-US" smtClean="0"/>
              <a:t>12/12/2019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en-US"/>
              <a:t>
              </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8243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CBC1C18-307B-4F68-A007-B5B542270E8D}" type="datetimeFigureOut">
              <a:rPr lang="en-US" smtClean="0"/>
              <a:t>12/12/2019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4901359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CE3618-1D7A-4256-B2AF-9DB692996C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91A9185-A7D5-460B-98BC-0BF2EBD3EEB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8AFC1764-6516-4F77-BF30-B8ADB3C9F4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CAFF9F9-F806-47EC-BCAC-9921E719FF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7">
              <a:extLst>
                <a:ext uri="{FF2B5EF4-FFF2-40B4-BE49-F238E27FC236}">
                  <a16:creationId xmlns:a16="http://schemas.microsoft.com/office/drawing/2014/main" id="{09D92491-36BD-4861-BA54-DD88E608988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3740E15-AB86-4E5C-A137-07E0DDC035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E097852-1F54-4EF0-A1BE-561272FCD6D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C2DF1F9-21CC-430E-84C8-356C73C6FD3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F11B45B-3EDE-4B6A-903B-0AE6E9DDF4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77FDDC5-477E-420D-B98F-42ABA24772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92C0474-B573-45C5-84C5-194CE1715FE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FBC62F8-64D0-4025-99AE-A04E291D90E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7632F945-80B5-4575-A538-29495BF8F2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562CC17-43D4-4E57-AE08-83952EE59D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E1D78CFE-04CA-4101-AFCF-196940B2D1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1F2A149-A64E-4690-B049-18C156A8E20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D9313C72-D62D-4416-A6AE-7EB7D6B54A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77B03BEA-76E5-4ECB-B9BB-D89D27509E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F6BECE-416D-4C3A-AD6F-68B08F3CA75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9197E2A-A098-480D-A2A6-3F3B889EDA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5A493EDB-6C9E-483F-86A6-0F473E5908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olo 1">
            <a:extLst>
              <a:ext uri="{FF2B5EF4-FFF2-40B4-BE49-F238E27FC236}">
                <a16:creationId xmlns:a16="http://schemas.microsoft.com/office/drawing/2014/main" id="{A6ED0ECF-2DB0-4385-BF09-1525A2C7D858}"/>
              </a:ext>
            </a:extLst>
          </p:cNvPr>
          <p:cNvSpPr>
            <a:spLocks noGrp="1"/>
          </p:cNvSpPr>
          <p:nvPr>
            <p:ph type="ctrTitle"/>
          </p:nvPr>
        </p:nvSpPr>
        <p:spPr>
          <a:xfrm>
            <a:off x="1981527" y="1785095"/>
            <a:ext cx="8247189" cy="3309082"/>
          </a:xfrm>
        </p:spPr>
        <p:txBody>
          <a:bodyPr>
            <a:normAutofit fontScale="90000"/>
          </a:bodyPr>
          <a:lstStyle/>
          <a:p>
            <a:r>
              <a:rPr lang="it-IT" sz="2000" dirty="0">
                <a:solidFill>
                  <a:schemeClr val="accent1"/>
                </a:solidFill>
              </a:rPr>
              <a:t/>
            </a:r>
            <a:br>
              <a:rPr lang="it-IT" sz="2000" dirty="0">
                <a:solidFill>
                  <a:schemeClr val="accent1"/>
                </a:solidFill>
              </a:rPr>
            </a:br>
            <a:r>
              <a:rPr lang="it-IT" sz="2000" dirty="0">
                <a:solidFill>
                  <a:schemeClr val="accent1"/>
                </a:solidFill>
                <a:latin typeface="Verdana" panose="020B0604030504040204" pitchFamily="34" charset="0"/>
                <a:ea typeface="Verdana" panose="020B0604030504040204" pitchFamily="34" charset="0"/>
              </a:rPr>
              <a:t/>
            </a:r>
            <a:br>
              <a:rPr lang="it-IT" sz="2000" dirty="0">
                <a:solidFill>
                  <a:schemeClr val="accent1"/>
                </a:solidFill>
                <a:latin typeface="Verdana" panose="020B0604030504040204" pitchFamily="34" charset="0"/>
                <a:ea typeface="Verdana" panose="020B0604030504040204" pitchFamily="34" charset="0"/>
              </a:rPr>
            </a:br>
            <a:r>
              <a:rPr lang="it-IT" sz="2000" dirty="0">
                <a:solidFill>
                  <a:schemeClr val="accent1"/>
                </a:solidFill>
                <a:latin typeface="Verdana" panose="020B0604030504040204" pitchFamily="34" charset="0"/>
                <a:ea typeface="Verdana" panose="020B0604030504040204" pitchFamily="34" charset="0"/>
              </a:rPr>
              <a:t>Diocesi di Alba, 20 Settembre 2019</a:t>
            </a:r>
            <a:br>
              <a:rPr lang="it-IT" sz="2000" dirty="0">
                <a:solidFill>
                  <a:schemeClr val="accent1"/>
                </a:solidFill>
                <a:latin typeface="Verdana" panose="020B0604030504040204" pitchFamily="34" charset="0"/>
                <a:ea typeface="Verdana" panose="020B0604030504040204" pitchFamily="34" charset="0"/>
              </a:rPr>
            </a:br>
            <a:r>
              <a:rPr lang="it-IT" sz="2000" dirty="0">
                <a:solidFill>
                  <a:schemeClr val="accent1"/>
                </a:solidFill>
                <a:latin typeface="Verdana" panose="020B0604030504040204" pitchFamily="34" charset="0"/>
                <a:ea typeface="Verdana" panose="020B0604030504040204" pitchFamily="34" charset="0"/>
              </a:rPr>
              <a:t/>
            </a:r>
            <a:br>
              <a:rPr lang="it-IT" sz="2000" dirty="0">
                <a:solidFill>
                  <a:schemeClr val="accent1"/>
                </a:solidFill>
                <a:latin typeface="Verdana" panose="020B0604030504040204" pitchFamily="34" charset="0"/>
                <a:ea typeface="Verdana" panose="020B0604030504040204" pitchFamily="34" charset="0"/>
              </a:rPr>
            </a:br>
            <a:r>
              <a:rPr lang="it-IT" sz="2000" dirty="0">
                <a:solidFill>
                  <a:schemeClr val="accent1"/>
                </a:solidFill>
                <a:latin typeface="Verdana" panose="020B0604030504040204" pitchFamily="34" charset="0"/>
                <a:ea typeface="Verdana" panose="020B0604030504040204" pitchFamily="34" charset="0"/>
              </a:rPr>
              <a:t/>
            </a:r>
            <a:br>
              <a:rPr lang="it-IT" sz="2000" dirty="0">
                <a:solidFill>
                  <a:schemeClr val="accent1"/>
                </a:solidFill>
                <a:latin typeface="Verdana" panose="020B0604030504040204" pitchFamily="34" charset="0"/>
                <a:ea typeface="Verdana" panose="020B0604030504040204" pitchFamily="34" charset="0"/>
              </a:rPr>
            </a:br>
            <a:r>
              <a:rPr lang="it-IT" sz="1800" dirty="0">
                <a:solidFill>
                  <a:schemeClr val="accent1"/>
                </a:solidFill>
              </a:rPr>
              <a:t/>
            </a:r>
            <a:br>
              <a:rPr lang="it-IT" sz="1800" dirty="0">
                <a:solidFill>
                  <a:schemeClr val="accent1"/>
                </a:solidFill>
              </a:rPr>
            </a:br>
            <a:r>
              <a:rPr lang="it-IT" sz="1800" dirty="0">
                <a:solidFill>
                  <a:schemeClr val="accent1"/>
                </a:solidFill>
              </a:rPr>
              <a:t/>
            </a:r>
            <a:br>
              <a:rPr lang="it-IT" sz="1800" dirty="0">
                <a:solidFill>
                  <a:schemeClr val="accent1"/>
                </a:solidFill>
              </a:rPr>
            </a:br>
            <a:r>
              <a:rPr lang="it-IT" b="1" dirty="0">
                <a:solidFill>
                  <a:schemeClr val="accent1"/>
                </a:solidFill>
              </a:rPr>
              <a:t>VA E ANCHE TU FA’ COSI’</a:t>
            </a:r>
            <a:br>
              <a:rPr lang="it-IT" b="1" dirty="0">
                <a:solidFill>
                  <a:schemeClr val="accent1"/>
                </a:solidFill>
              </a:rPr>
            </a:br>
            <a:r>
              <a:rPr lang="it-IT" sz="4000" dirty="0">
                <a:solidFill>
                  <a:schemeClr val="accent1"/>
                </a:solidFill>
              </a:rPr>
              <a:t>PRESENTAZIONE DELLA LETTERA  PASTORALE</a:t>
            </a:r>
            <a:br>
              <a:rPr lang="it-IT" sz="4000" dirty="0">
                <a:solidFill>
                  <a:schemeClr val="accent1"/>
                </a:solidFill>
              </a:rPr>
            </a:br>
            <a:r>
              <a:rPr lang="it-IT" sz="4000" b="1" dirty="0">
                <a:solidFill>
                  <a:schemeClr val="accent1"/>
                </a:solidFill>
              </a:rPr>
              <a:t/>
            </a:r>
            <a:br>
              <a:rPr lang="it-IT" sz="4000" b="1" dirty="0">
                <a:solidFill>
                  <a:schemeClr val="accent1"/>
                </a:solidFill>
              </a:rPr>
            </a:br>
            <a:r>
              <a:rPr lang="it-IT" sz="1100" dirty="0">
                <a:solidFill>
                  <a:schemeClr val="accent1"/>
                </a:solidFill>
              </a:rPr>
              <a:t> </a:t>
            </a:r>
            <a:br>
              <a:rPr lang="it-IT" sz="1100" dirty="0">
                <a:solidFill>
                  <a:schemeClr val="accent1"/>
                </a:solidFill>
              </a:rPr>
            </a:br>
            <a:r>
              <a:rPr lang="it-IT" sz="1800" dirty="0">
                <a:solidFill>
                  <a:schemeClr val="accent1"/>
                </a:solidFill>
              </a:rPr>
              <a:t/>
            </a:r>
            <a:br>
              <a:rPr lang="it-IT" sz="1800" dirty="0">
                <a:solidFill>
                  <a:schemeClr val="accent1"/>
                </a:solidFill>
              </a:rPr>
            </a:br>
            <a:r>
              <a:rPr lang="it-IT" sz="1800" dirty="0">
                <a:solidFill>
                  <a:schemeClr val="accent1"/>
                </a:solidFill>
              </a:rPr>
              <a:t/>
            </a:r>
            <a:br>
              <a:rPr lang="it-IT" sz="1800" dirty="0">
                <a:solidFill>
                  <a:schemeClr val="accent1"/>
                </a:solidFill>
              </a:rPr>
            </a:br>
            <a:r>
              <a:rPr lang="it-IT" sz="2700" b="1" dirty="0">
                <a:solidFill>
                  <a:schemeClr val="accent1"/>
                </a:solidFill>
                <a:latin typeface="Verdana" panose="020B0604030504040204" pitchFamily="34" charset="0"/>
                <a:ea typeface="Verdana" panose="020B0604030504040204" pitchFamily="34" charset="0"/>
              </a:rPr>
              <a:t>Marco Brunetti</a:t>
            </a:r>
            <a:br>
              <a:rPr lang="it-IT" sz="2700" b="1" dirty="0">
                <a:solidFill>
                  <a:schemeClr val="accent1"/>
                </a:solidFill>
                <a:latin typeface="Verdana" panose="020B0604030504040204" pitchFamily="34" charset="0"/>
                <a:ea typeface="Verdana" panose="020B0604030504040204" pitchFamily="34" charset="0"/>
              </a:rPr>
            </a:br>
            <a:r>
              <a:rPr lang="it-IT" sz="2700" b="1" dirty="0">
                <a:solidFill>
                  <a:schemeClr val="accent1"/>
                </a:solidFill>
                <a:latin typeface="Verdana" panose="020B0604030504040204" pitchFamily="34" charset="0"/>
                <a:ea typeface="Verdana" panose="020B0604030504040204" pitchFamily="34" charset="0"/>
              </a:rPr>
              <a:t> Vescovo di Alba</a:t>
            </a:r>
            <a:endParaRPr lang="it-IT" sz="1800" b="1" dirty="0">
              <a:solidFill>
                <a:schemeClr val="accent1"/>
              </a:solidFill>
              <a:latin typeface="Verdana" panose="020B0604030504040204" pitchFamily="34" charset="0"/>
              <a:ea typeface="Verdana" panose="020B0604030504040204" pitchFamily="34" charset="0"/>
            </a:endParaRPr>
          </a:p>
        </p:txBody>
      </p:sp>
      <p:sp>
        <p:nvSpPr>
          <p:cNvPr id="31" name="Isosceles Triangle 30">
            <a:extLst>
              <a:ext uri="{FF2B5EF4-FFF2-40B4-BE49-F238E27FC236}">
                <a16:creationId xmlns:a16="http://schemas.microsoft.com/office/drawing/2014/main" id="{3F39476B-1A6D-47CB-AC7A-FB87EF0033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2" name="Picture 2" descr="Caritas diocesana Albese">
            <a:extLst>
              <a:ext uri="{FF2B5EF4-FFF2-40B4-BE49-F238E27FC236}">
                <a16:creationId xmlns:a16="http://schemas.microsoft.com/office/drawing/2014/main" id="{7BF7115A-3761-45CA-ADD8-72DC8111EF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58" y="296731"/>
            <a:ext cx="1932233" cy="1292463"/>
          </a:xfrm>
          <a:prstGeom prst="rect">
            <a:avLst/>
          </a:prstGeom>
          <a:noFill/>
          <a:extLst>
            <a:ext uri="{909E8E84-426E-40DD-AFC4-6F175D3DCCD1}">
              <a14:hiddenFill xmlns:a14="http://schemas.microsoft.com/office/drawing/2010/main">
                <a:solidFill>
                  <a:srgbClr val="FFFFFF"/>
                </a:solidFill>
              </a14:hiddenFill>
            </a:ext>
          </a:extLst>
        </p:spPr>
      </p:pic>
      <p:sp>
        <p:nvSpPr>
          <p:cNvPr id="6" name="Sottotitolo 5">
            <a:extLst>
              <a:ext uri="{FF2B5EF4-FFF2-40B4-BE49-F238E27FC236}">
                <a16:creationId xmlns:a16="http://schemas.microsoft.com/office/drawing/2014/main" id="{134E386F-CE4F-4BAC-934C-BA3E92FF9A83}"/>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36127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C49DDC-09C7-4BD4-93CA-7EC5E441A677}"/>
              </a:ext>
            </a:extLst>
          </p:cNvPr>
          <p:cNvSpPr>
            <a:spLocks noGrp="1"/>
          </p:cNvSpPr>
          <p:nvPr>
            <p:ph type="title"/>
          </p:nvPr>
        </p:nvSpPr>
        <p:spPr/>
        <p:txBody>
          <a:bodyPr>
            <a:normAutofit/>
          </a:bodyPr>
          <a:lstStyle/>
          <a:p>
            <a:pPr algn="l"/>
            <a:r>
              <a:rPr lang="it-IT" sz="4400" b="1" dirty="0"/>
              <a:t>Osservare</a:t>
            </a:r>
          </a:p>
        </p:txBody>
      </p:sp>
      <p:sp>
        <p:nvSpPr>
          <p:cNvPr id="3" name="Sottotitolo 2">
            <a:extLst>
              <a:ext uri="{FF2B5EF4-FFF2-40B4-BE49-F238E27FC236}">
                <a16:creationId xmlns:a16="http://schemas.microsoft.com/office/drawing/2014/main" id="{858043C2-4466-4D02-A023-420F2D99F1CB}"/>
              </a:ext>
            </a:extLst>
          </p:cNvPr>
          <p:cNvSpPr>
            <a:spLocks noGrp="1"/>
          </p:cNvSpPr>
          <p:nvPr>
            <p:ph type="subTitle"/>
          </p:nvPr>
        </p:nvSpPr>
        <p:spPr/>
        <p:txBody>
          <a:bodyPr>
            <a:normAutofit/>
          </a:bodyPr>
          <a:lstStyle/>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dirty="0"/>
          </a:p>
          <a:p>
            <a:endParaRPr lang="it-IT" dirty="0"/>
          </a:p>
        </p:txBody>
      </p:sp>
      <p:sp>
        <p:nvSpPr>
          <p:cNvPr id="4" name="Rettangolo 3">
            <a:extLst>
              <a:ext uri="{FF2B5EF4-FFF2-40B4-BE49-F238E27FC236}">
                <a16:creationId xmlns:a16="http://schemas.microsoft.com/office/drawing/2014/main" id="{1B265473-663B-448F-9E8F-D1C9484B1B92}"/>
              </a:ext>
            </a:extLst>
          </p:cNvPr>
          <p:cNvSpPr/>
          <p:nvPr/>
        </p:nvSpPr>
        <p:spPr>
          <a:xfrm>
            <a:off x="7734300" y="2394621"/>
            <a:ext cx="4210050" cy="349918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Potenziamento dell’Osservatorio e delle sue funzioni</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Costruzione di un’attività sistematica di osservazione delle risorse</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Lavoro integrato con le altre pastorali</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Continuità nel percorso      “Ascolto in rete”</a:t>
            </a:r>
          </a:p>
        </p:txBody>
      </p:sp>
      <p:sp>
        <p:nvSpPr>
          <p:cNvPr id="6" name="CasellaDiTesto 5">
            <a:extLst>
              <a:ext uri="{FF2B5EF4-FFF2-40B4-BE49-F238E27FC236}">
                <a16:creationId xmlns:a16="http://schemas.microsoft.com/office/drawing/2014/main" id="{D0E3F73D-078F-4312-9D73-59725D40B320}"/>
              </a:ext>
            </a:extLst>
          </p:cNvPr>
          <p:cNvSpPr txBox="1"/>
          <p:nvPr/>
        </p:nvSpPr>
        <p:spPr>
          <a:xfrm>
            <a:off x="609480" y="1256467"/>
            <a:ext cx="6877170" cy="5601533"/>
          </a:xfrm>
          <a:prstGeom prst="rect">
            <a:avLst/>
          </a:prstGeom>
          <a:noFill/>
        </p:spPr>
        <p:txBody>
          <a:bodyPr wrap="square" rtlCol="0">
            <a:spAutoFit/>
          </a:bodyPr>
          <a:lstStyle/>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E’  la capacità di osservare sistematicamente le caratteristiche e l’evoluzione delle situazioni di povertà</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Serve per scegliere priorità e obiettivi, evitando i rischi delle impressioni soggettive, della rincorsa alle emergenze, del non andare mai alle radici dei problemi</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Serve per intercettare fenomeni di povertà che spesso le comunità cristiane non sanno come affrontare </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Permette di seguire e star dentro al profondo processo di riforma dello Stato sociale </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Serve alla Chiesa locale per ripensare il proprio agire</a:t>
            </a: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endParaRPr lang="it-IT" dirty="0">
              <a:solidFill>
                <a:schemeClr val="bg2">
                  <a:lumMod val="10000"/>
                </a:schemeClr>
              </a:solidFill>
              <a:latin typeface="Verdana" panose="020B0604030504040204" pitchFamily="34" charset="0"/>
              <a:ea typeface="Verdana" panose="020B0604030504040204" pitchFamily="34" charset="0"/>
            </a:endParaRPr>
          </a:p>
          <a:p>
            <a:pPr marL="285750"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Permette una progettualità pastorale nella quale i poveri abbiano una collocazione dignitosa e le varie espressioni della comunità, un coinvolgimento attivo.</a:t>
            </a:r>
          </a:p>
          <a:p>
            <a:pPr marL="179388" indent="-179388">
              <a:buFont typeface="Wingdings" panose="05000000000000000000" pitchFamily="2" charset="2"/>
              <a:buChar char="§"/>
            </a:pPr>
            <a:endParaRPr lang="it-IT" sz="1600" dirty="0">
              <a:solidFill>
                <a:schemeClr val="bg2">
                  <a:lumMod val="10000"/>
                </a:schemeClr>
              </a:solidFill>
              <a:latin typeface="Verdana" panose="020B0604030504040204" pitchFamily="34" charset="0"/>
              <a:ea typeface="Verdana" panose="020B0604030504040204" pitchFamily="34" charset="0"/>
            </a:endParaRPr>
          </a:p>
        </p:txBody>
      </p:sp>
      <p:sp>
        <p:nvSpPr>
          <p:cNvPr id="8" name="CasellaDiTesto 7">
            <a:extLst>
              <a:ext uri="{FF2B5EF4-FFF2-40B4-BE49-F238E27FC236}">
                <a16:creationId xmlns:a16="http://schemas.microsoft.com/office/drawing/2014/main" id="{F84F15CB-7443-4648-99EB-54A7006780E4}"/>
              </a:ext>
            </a:extLst>
          </p:cNvPr>
          <p:cNvSpPr txBox="1"/>
          <p:nvPr/>
        </p:nvSpPr>
        <p:spPr>
          <a:xfrm>
            <a:off x="7734420" y="451881"/>
            <a:ext cx="384762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it-IT" sz="2400" b="1" i="1" dirty="0">
                <a:solidFill>
                  <a:srgbClr val="C00000"/>
                </a:solidFill>
              </a:rPr>
              <a:t>L’Osservatorio delle povertà e delle risorse</a:t>
            </a:r>
            <a:r>
              <a:rPr lang="it-IT" sz="2400" dirty="0">
                <a:solidFill>
                  <a:srgbClr val="C00000"/>
                </a:solidFill>
              </a:rPr>
              <a:t> </a:t>
            </a:r>
          </a:p>
        </p:txBody>
      </p:sp>
      <p:sp>
        <p:nvSpPr>
          <p:cNvPr id="9" name="Freccia in giù 8">
            <a:extLst>
              <a:ext uri="{FF2B5EF4-FFF2-40B4-BE49-F238E27FC236}">
                <a16:creationId xmlns:a16="http://schemas.microsoft.com/office/drawing/2014/main" id="{E99F8A64-26A0-4D0B-A5A7-A518DE504C62}"/>
              </a:ext>
            </a:extLst>
          </p:cNvPr>
          <p:cNvSpPr/>
          <p:nvPr/>
        </p:nvSpPr>
        <p:spPr>
          <a:xfrm>
            <a:off x="9429510" y="1461159"/>
            <a:ext cx="457440" cy="83099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397218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CED3D60B-A6C2-41C5-B001-14D41BEA0A7F}"/>
              </a:ext>
            </a:extLst>
          </p:cNvPr>
          <p:cNvSpPr>
            <a:spLocks noGrp="1"/>
          </p:cNvSpPr>
          <p:nvPr>
            <p:ph type="subTitle"/>
          </p:nvPr>
        </p:nvSpPr>
        <p:spPr/>
        <p:txBody>
          <a:bodyPr>
            <a:normAutofit fontScale="25000" lnSpcReduction="20000"/>
          </a:bodyPr>
          <a:lstStyle/>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pPr>
              <a:tabLst>
                <a:tab pos="625475" algn="l"/>
              </a:tabLst>
            </a:pPr>
            <a:r>
              <a:rPr lang="it-IT" dirty="0"/>
              <a:t> </a:t>
            </a:r>
          </a:p>
        </p:txBody>
      </p:sp>
      <p:sp>
        <p:nvSpPr>
          <p:cNvPr id="2" name="Titolo 1">
            <a:extLst>
              <a:ext uri="{FF2B5EF4-FFF2-40B4-BE49-F238E27FC236}">
                <a16:creationId xmlns:a16="http://schemas.microsoft.com/office/drawing/2014/main" id="{ECF71E43-3E61-4050-B824-BB741204E1B7}"/>
              </a:ext>
            </a:extLst>
          </p:cNvPr>
          <p:cNvSpPr>
            <a:spLocks noGrp="1"/>
          </p:cNvSpPr>
          <p:nvPr>
            <p:ph type="title"/>
          </p:nvPr>
        </p:nvSpPr>
        <p:spPr/>
        <p:txBody>
          <a:bodyPr>
            <a:normAutofit/>
          </a:bodyPr>
          <a:lstStyle/>
          <a:p>
            <a:pPr algn="l"/>
            <a:r>
              <a:rPr lang="it-IT" sz="4400" b="1" dirty="0"/>
              <a:t>Discernere</a:t>
            </a:r>
          </a:p>
        </p:txBody>
      </p:sp>
      <p:sp>
        <p:nvSpPr>
          <p:cNvPr id="4" name="CasellaDiTesto 3">
            <a:extLst>
              <a:ext uri="{FF2B5EF4-FFF2-40B4-BE49-F238E27FC236}">
                <a16:creationId xmlns:a16="http://schemas.microsoft.com/office/drawing/2014/main" id="{2DAE3C48-6E14-4E41-9400-97A0BEB15F3F}"/>
              </a:ext>
            </a:extLst>
          </p:cNvPr>
          <p:cNvSpPr txBox="1"/>
          <p:nvPr/>
        </p:nvSpPr>
        <p:spPr>
          <a:xfrm>
            <a:off x="3771779" y="0"/>
            <a:ext cx="7810141" cy="709976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pensare prima di agire, </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Liberarsi dall’ «abbiamo sempre fatto così»</a:t>
            </a:r>
            <a:r>
              <a:rPr lang="it-IT" i="1" dirty="0">
                <a:solidFill>
                  <a:schemeClr val="bg2">
                    <a:lumMod val="10000"/>
                  </a:schemeClr>
                </a:solidFill>
                <a:latin typeface="Verdana" panose="020B0604030504040204" pitchFamily="34" charset="0"/>
                <a:ea typeface="Verdana" panose="020B0604030504040204" pitchFamily="34" charset="0"/>
              </a:rPr>
              <a:t> </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leggere e comprendere con competenza umana e con criteri di fede le situazioni di povertà</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individuare ed analizzare i meccanismi, le cause, le “strutture di peccato” che generano povertà </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È promuovere modi e forme per sensibilizzare, responsabilizzare e coinvolgere la comunità</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valutare i bisogni esistenti e la concretezza delle risposte di liberazione a livello territoriale</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E’ studiare, stimolare, accogliere, coordinare i modi con cui la comunità cristiana si rapporta con i problemi e le tematiche relative allo stato sociale</a:t>
            </a:r>
          </a:p>
          <a:p>
            <a:pPr marL="285750" indent="-285750" algn="just">
              <a:lnSpc>
                <a:spcPct val="150000"/>
              </a:lnSpc>
              <a:buFont typeface="Arial" panose="020B0604020202020204" pitchFamily="34" charset="0"/>
              <a:buChar char="•"/>
            </a:pPr>
            <a:r>
              <a:rPr lang="it-IT" dirty="0">
                <a:solidFill>
                  <a:schemeClr val="bg2">
                    <a:lumMod val="10000"/>
                  </a:schemeClr>
                </a:solidFill>
                <a:latin typeface="Verdana" panose="020B0604030504040204" pitchFamily="34" charset="0"/>
                <a:ea typeface="Verdana" panose="020B0604030504040204" pitchFamily="34" charset="0"/>
              </a:rPr>
              <a:t>Discernere è distinguere</a:t>
            </a:r>
            <a:r>
              <a:rPr lang="it-IT" dirty="0">
                <a:solidFill>
                  <a:schemeClr val="bg2">
                    <a:lumMod val="10000"/>
                  </a:schemeClr>
                </a:solidFill>
                <a:effectLst>
                  <a:outerShdw blurRad="50800" dist="38100" dir="2700000" algn="tl">
                    <a:srgbClr val="000000">
                      <a:alpha val="40000"/>
                    </a:srgbClr>
                  </a:outerShdw>
                </a:effectLst>
                <a:latin typeface="Verdana" panose="020B0604030504040204" pitchFamily="34" charset="0"/>
                <a:ea typeface="Verdana" panose="020B0604030504040204" pitchFamily="34" charset="0"/>
              </a:rPr>
              <a:t>,</a:t>
            </a:r>
            <a:r>
              <a:rPr lang="it-IT" dirty="0">
                <a:solidFill>
                  <a:schemeClr val="bg2">
                    <a:lumMod val="10000"/>
                  </a:schemeClr>
                </a:solidFill>
                <a:latin typeface="Verdana" panose="020B0604030504040204" pitchFamily="34" charset="0"/>
                <a:ea typeface="Verdana" panose="020B0604030504040204" pitchFamily="34" charset="0"/>
              </a:rPr>
              <a:t> decidere, accogliere responsabilità, competenze, coinvolgimenti, riguardo alle problematiche presenti sul territorio</a:t>
            </a:r>
          </a:p>
          <a:p>
            <a:pPr marL="285750" indent="-285750" algn="just">
              <a:lnSpc>
                <a:spcPct val="150000"/>
              </a:lnSpc>
              <a:buFont typeface="Arial" panose="020B0604020202020204" pitchFamily="34" charset="0"/>
              <a:buChar char="•"/>
            </a:pPr>
            <a:endParaRPr lang="it-IT" dirty="0">
              <a:latin typeface="Verdana" panose="020B0604030504040204" pitchFamily="34" charset="0"/>
              <a:ea typeface="Verdana" panose="020B0604030504040204" pitchFamily="34" charset="0"/>
            </a:endParaRPr>
          </a:p>
        </p:txBody>
      </p:sp>
      <p:sp>
        <p:nvSpPr>
          <p:cNvPr id="7" name="Rettangolo 6">
            <a:extLst>
              <a:ext uri="{FF2B5EF4-FFF2-40B4-BE49-F238E27FC236}">
                <a16:creationId xmlns:a16="http://schemas.microsoft.com/office/drawing/2014/main" id="{6891EAE1-A5B9-43A6-8E1B-4EE37B53C10D}"/>
              </a:ext>
            </a:extLst>
          </p:cNvPr>
          <p:cNvSpPr/>
          <p:nvPr/>
        </p:nvSpPr>
        <p:spPr>
          <a:xfrm>
            <a:off x="609480" y="3271392"/>
            <a:ext cx="2962755" cy="313932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solidFill>
                  <a:schemeClr val="bg2">
                    <a:lumMod val="10000"/>
                  </a:schemeClr>
                </a:solidFill>
              </a:rPr>
              <a:t>Compito di ogni battezzato :</a:t>
            </a:r>
          </a:p>
          <a:p>
            <a:pPr marL="285750" indent="-285750">
              <a:buFont typeface="Arial" panose="020B0604020202020204" pitchFamily="34" charset="0"/>
              <a:buChar char="•"/>
            </a:pPr>
            <a:r>
              <a:rPr lang="it-IT" dirty="0">
                <a:solidFill>
                  <a:schemeClr val="bg2">
                    <a:lumMod val="10000"/>
                  </a:schemeClr>
                </a:solidFill>
              </a:rPr>
              <a:t>posizioni non sempre in sintonia con l’opinione pubblica</a:t>
            </a:r>
          </a:p>
          <a:p>
            <a:pPr marL="285750" indent="-285750">
              <a:buFont typeface="Arial" panose="020B0604020202020204" pitchFamily="34" charset="0"/>
              <a:buChar char="•"/>
            </a:pPr>
            <a:r>
              <a:rPr lang="it-IT" dirty="0">
                <a:solidFill>
                  <a:schemeClr val="bg2">
                    <a:lumMod val="10000"/>
                  </a:schemeClr>
                </a:solidFill>
              </a:rPr>
              <a:t>denuncia di ciò che offende la dignità della persona o tradisce la giustizia.</a:t>
            </a:r>
          </a:p>
          <a:p>
            <a:pPr marL="285750" indent="-285750">
              <a:buFont typeface="Arial" panose="020B0604020202020204" pitchFamily="34" charset="0"/>
              <a:buChar char="•"/>
            </a:pPr>
            <a:r>
              <a:rPr lang="it-IT" dirty="0">
                <a:solidFill>
                  <a:schemeClr val="bg2">
                    <a:lumMod val="10000"/>
                  </a:schemeClr>
                </a:solidFill>
              </a:rPr>
              <a:t>“scegliere” di lavorare con chi ama la città.</a:t>
            </a:r>
          </a:p>
        </p:txBody>
      </p:sp>
    </p:spTree>
    <p:extLst>
      <p:ext uri="{BB962C8B-B14F-4D97-AF65-F5344CB8AC3E}">
        <p14:creationId xmlns:p14="http://schemas.microsoft.com/office/powerpoint/2010/main" val="15425189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4D7161-EECE-4C17-B543-15A6A4614996}"/>
              </a:ext>
            </a:extLst>
          </p:cNvPr>
          <p:cNvSpPr>
            <a:spLocks noGrp="1"/>
          </p:cNvSpPr>
          <p:nvPr>
            <p:ph type="title"/>
          </p:nvPr>
        </p:nvSpPr>
        <p:spPr>
          <a:xfrm>
            <a:off x="888631" y="2349925"/>
            <a:ext cx="3498979" cy="2456442"/>
          </a:xfrm>
        </p:spPr>
        <p:txBody>
          <a:bodyPr>
            <a:noAutofit/>
          </a:bodyPr>
          <a:lstStyle/>
          <a:p>
            <a:r>
              <a:rPr lang="it-IT" sz="3600" b="1" dirty="0">
                <a:solidFill>
                  <a:schemeClr val="tx1"/>
                </a:solidFill>
              </a:rPr>
              <a:t>per animare, </a:t>
            </a:r>
            <a:br>
              <a:rPr lang="it-IT" sz="3600" b="1" dirty="0">
                <a:solidFill>
                  <a:schemeClr val="tx1"/>
                </a:solidFill>
              </a:rPr>
            </a:br>
            <a:r>
              <a:rPr lang="it-IT" sz="3600" b="1" dirty="0">
                <a:solidFill>
                  <a:schemeClr val="tx1"/>
                </a:solidFill>
              </a:rPr>
              <a:t>attivare e coinvolgere </a:t>
            </a:r>
            <a:br>
              <a:rPr lang="it-IT" sz="3600" b="1" dirty="0">
                <a:solidFill>
                  <a:schemeClr val="tx1"/>
                </a:solidFill>
              </a:rPr>
            </a:br>
            <a:r>
              <a:rPr lang="it-IT" sz="3600" b="1" dirty="0">
                <a:solidFill>
                  <a:schemeClr val="tx1"/>
                </a:solidFill>
              </a:rPr>
              <a:t>comunità </a:t>
            </a:r>
            <a:br>
              <a:rPr lang="it-IT" sz="3600" b="1" dirty="0">
                <a:solidFill>
                  <a:schemeClr val="tx1"/>
                </a:solidFill>
              </a:rPr>
            </a:br>
            <a:r>
              <a:rPr lang="it-IT" sz="3600" b="1" dirty="0">
                <a:solidFill>
                  <a:schemeClr val="tx1"/>
                </a:solidFill>
              </a:rPr>
              <a:t>e territorio</a:t>
            </a:r>
          </a:p>
        </p:txBody>
      </p:sp>
      <p:sp>
        <p:nvSpPr>
          <p:cNvPr id="5" name="Rettangolo 4">
            <a:extLst>
              <a:ext uri="{FF2B5EF4-FFF2-40B4-BE49-F238E27FC236}">
                <a16:creationId xmlns:a16="http://schemas.microsoft.com/office/drawing/2014/main" id="{B86ECE04-649E-4C21-B75E-147DCD993E47}"/>
              </a:ext>
            </a:extLst>
          </p:cNvPr>
          <p:cNvSpPr/>
          <p:nvPr/>
        </p:nvSpPr>
        <p:spPr>
          <a:xfrm>
            <a:off x="4909931" y="1308874"/>
            <a:ext cx="7034419"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i cristiani, con le parrocchie, con tutti i soggetti del territorio, con gli altri uffici pastorali</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percorsi di formazione sui temi della pastorale della carità e delle politiche sociali</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percorsi di condivisione</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proposte di attivazione e coinvolgimento delle parrocchie </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con piste di progettuali che escano dalla logica dell’emergenza </a:t>
            </a:r>
          </a:p>
          <a:p>
            <a:pPr marL="266700" indent="-266700">
              <a:buClr>
                <a:srgbClr val="C00000"/>
              </a:buClr>
              <a:buFont typeface="Wingdings" panose="05000000000000000000" pitchFamily="2" charset="2"/>
              <a:buChar char="§"/>
              <a:tabLst>
                <a:tab pos="179388" algn="l"/>
              </a:tabLst>
            </a:pPr>
            <a:endParaRPr lang="it-IT" sz="2000" dirty="0">
              <a:solidFill>
                <a:schemeClr val="bg2">
                  <a:lumMod val="10000"/>
                </a:schemeClr>
              </a:solidFill>
              <a:latin typeface="Verdana" panose="020B0604030504040204" pitchFamily="34" charset="0"/>
              <a:ea typeface="Verdana" panose="020B0604030504040204" pitchFamily="34" charset="0"/>
            </a:endParaRPr>
          </a:p>
          <a:p>
            <a:pPr marL="266700" indent="-266700">
              <a:buClr>
                <a:srgbClr val="C00000"/>
              </a:buClr>
              <a:buFont typeface="Wingdings" panose="05000000000000000000" pitchFamily="2" charset="2"/>
              <a:buChar char="§"/>
              <a:tabLst>
                <a:tab pos="179388" algn="l"/>
              </a:tabLst>
            </a:pPr>
            <a:r>
              <a:rPr lang="it-IT" sz="2000" dirty="0">
                <a:solidFill>
                  <a:schemeClr val="bg2">
                    <a:lumMod val="10000"/>
                  </a:schemeClr>
                </a:solidFill>
                <a:latin typeface="Verdana" panose="020B0604030504040204" pitchFamily="34" charset="0"/>
                <a:ea typeface="Verdana" panose="020B0604030504040204" pitchFamily="34" charset="0"/>
              </a:rPr>
              <a:t>co-</a:t>
            </a:r>
            <a:r>
              <a:rPr lang="it-IT" sz="2000" dirty="0" err="1">
                <a:solidFill>
                  <a:schemeClr val="bg2">
                    <a:lumMod val="10000"/>
                  </a:schemeClr>
                </a:solidFill>
                <a:latin typeface="Verdana" panose="020B0604030504040204" pitchFamily="34" charset="0"/>
                <a:ea typeface="Verdana" panose="020B0604030504040204" pitchFamily="34" charset="0"/>
              </a:rPr>
              <a:t>struendo</a:t>
            </a:r>
            <a:r>
              <a:rPr lang="it-IT" sz="2000" dirty="0">
                <a:solidFill>
                  <a:schemeClr val="bg2">
                    <a:lumMod val="10000"/>
                  </a:schemeClr>
                </a:solidFill>
                <a:latin typeface="Verdana" panose="020B0604030504040204" pitchFamily="34" charset="0"/>
                <a:ea typeface="Verdana" panose="020B0604030504040204" pitchFamily="34" charset="0"/>
              </a:rPr>
              <a:t> reti di solidarietà all’interno di un orizzonte partecipativo</a:t>
            </a:r>
          </a:p>
        </p:txBody>
      </p:sp>
      <p:sp>
        <p:nvSpPr>
          <p:cNvPr id="4" name="CasellaDiTesto 3">
            <a:extLst>
              <a:ext uri="{FF2B5EF4-FFF2-40B4-BE49-F238E27FC236}">
                <a16:creationId xmlns:a16="http://schemas.microsoft.com/office/drawing/2014/main" id="{BB4E1AD0-7528-41F4-824D-7A4C59DA47E3}"/>
              </a:ext>
            </a:extLst>
          </p:cNvPr>
          <p:cNvSpPr txBox="1"/>
          <p:nvPr/>
        </p:nvSpPr>
        <p:spPr>
          <a:xfrm>
            <a:off x="791681" y="387032"/>
            <a:ext cx="6634369" cy="769441"/>
          </a:xfrm>
          <a:prstGeom prst="rect">
            <a:avLst/>
          </a:prstGeom>
          <a:noFill/>
        </p:spPr>
        <p:txBody>
          <a:bodyPr wrap="square" rtlCol="0">
            <a:spAutoFit/>
          </a:bodyPr>
          <a:lstStyle/>
          <a:p>
            <a:r>
              <a:rPr lang="it-IT" sz="4400" b="1" dirty="0">
                <a:solidFill>
                  <a:srgbClr val="C00000"/>
                </a:solidFill>
                <a:latin typeface="+mj-lt"/>
              </a:rPr>
              <a:t>Funzione pedagogica</a:t>
            </a:r>
          </a:p>
        </p:txBody>
      </p:sp>
      <p:sp>
        <p:nvSpPr>
          <p:cNvPr id="6" name="CasellaDiTesto 5">
            <a:extLst>
              <a:ext uri="{FF2B5EF4-FFF2-40B4-BE49-F238E27FC236}">
                <a16:creationId xmlns:a16="http://schemas.microsoft.com/office/drawing/2014/main" id="{0FAC59A4-C63F-4A87-994A-B01C2AF3D664}"/>
              </a:ext>
            </a:extLst>
          </p:cNvPr>
          <p:cNvSpPr txBox="1"/>
          <p:nvPr/>
        </p:nvSpPr>
        <p:spPr>
          <a:xfrm>
            <a:off x="791681" y="1676399"/>
            <a:ext cx="3875570" cy="521125"/>
          </a:xfrm>
          <a:prstGeom prst="rect">
            <a:avLst/>
          </a:prstGeom>
          <a:solidFill>
            <a:schemeClr val="bg1"/>
          </a:solidFill>
        </p:spPr>
        <p:txBody>
          <a:bodyPr wrap="square" rtlCol="0">
            <a:spAutoFit/>
          </a:bodyPr>
          <a:lstStyle/>
          <a:p>
            <a:r>
              <a:rPr lang="it-IT" sz="2800" dirty="0">
                <a:latin typeface="Verdana" panose="020B0604030504040204" pitchFamily="34" charset="0"/>
                <a:ea typeface="Verdana" panose="020B0604030504040204" pitchFamily="34" charset="0"/>
              </a:rPr>
              <a:t>DISCERNERE </a:t>
            </a:r>
          </a:p>
        </p:txBody>
      </p:sp>
    </p:spTree>
    <p:extLst>
      <p:ext uri="{BB962C8B-B14F-4D97-AF65-F5344CB8AC3E}">
        <p14:creationId xmlns:p14="http://schemas.microsoft.com/office/powerpoint/2010/main" val="95566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05D8B8-40BB-4054-A2DF-8658A95F1610}"/>
              </a:ext>
            </a:extLst>
          </p:cNvPr>
          <p:cNvSpPr>
            <a:spLocks noGrp="1"/>
          </p:cNvSpPr>
          <p:nvPr>
            <p:ph type="title"/>
          </p:nvPr>
        </p:nvSpPr>
        <p:spPr>
          <a:xfrm>
            <a:off x="609780" y="90585"/>
            <a:ext cx="10972440" cy="1144800"/>
          </a:xfrm>
        </p:spPr>
        <p:txBody>
          <a:bodyPr>
            <a:normAutofit/>
          </a:bodyPr>
          <a:lstStyle/>
          <a:p>
            <a:r>
              <a:rPr lang="it-IT" sz="4400" b="1" dirty="0"/>
              <a:t>Percorsi</a:t>
            </a:r>
          </a:p>
        </p:txBody>
      </p:sp>
      <p:sp>
        <p:nvSpPr>
          <p:cNvPr id="5" name="Rettangolo 4">
            <a:extLst>
              <a:ext uri="{FF2B5EF4-FFF2-40B4-BE49-F238E27FC236}">
                <a16:creationId xmlns:a16="http://schemas.microsoft.com/office/drawing/2014/main" id="{FCA11225-2CD8-4081-ABC4-ED14805AA762}"/>
              </a:ext>
            </a:extLst>
          </p:cNvPr>
          <p:cNvSpPr/>
          <p:nvPr/>
        </p:nvSpPr>
        <p:spPr>
          <a:xfrm>
            <a:off x="933450" y="1098490"/>
            <a:ext cx="5461107"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solidFill>
                  <a:schemeClr val="bg2">
                    <a:lumMod val="10000"/>
                  </a:schemeClr>
                </a:solidFill>
                <a:latin typeface="Verdana" panose="020B0604030504040204" pitchFamily="34" charset="0"/>
                <a:ea typeface="Verdana" panose="020B0604030504040204" pitchFamily="34" charset="0"/>
              </a:rPr>
              <a:t>Rafforzamento e strutturazione dei </a:t>
            </a:r>
            <a:r>
              <a:rPr lang="it-IT" b="1" dirty="0">
                <a:solidFill>
                  <a:schemeClr val="bg2">
                    <a:lumMod val="10000"/>
                  </a:schemeClr>
                </a:solidFill>
                <a:latin typeface="Verdana" panose="020B0604030504040204" pitchFamily="34" charset="0"/>
                <a:ea typeface="Verdana" panose="020B0604030504040204" pitchFamily="34" charset="0"/>
              </a:rPr>
              <a:t>percorsi</a:t>
            </a:r>
            <a:r>
              <a:rPr lang="it-IT" dirty="0">
                <a:solidFill>
                  <a:schemeClr val="bg2">
                    <a:lumMod val="10000"/>
                  </a:schemeClr>
                </a:solidFill>
                <a:latin typeface="Verdana" panose="020B0604030504040204" pitchFamily="34" charset="0"/>
                <a:ea typeface="Verdana" panose="020B0604030504040204" pitchFamily="34" charset="0"/>
              </a:rPr>
              <a:t> </a:t>
            </a:r>
            <a:r>
              <a:rPr lang="it-IT" b="1" dirty="0" err="1">
                <a:solidFill>
                  <a:schemeClr val="bg2">
                    <a:lumMod val="10000"/>
                  </a:schemeClr>
                </a:solidFill>
                <a:latin typeface="Verdana" panose="020B0604030504040204" pitchFamily="34" charset="0"/>
                <a:ea typeface="Verdana" panose="020B0604030504040204" pitchFamily="34" charset="0"/>
              </a:rPr>
              <a:t>form</a:t>
            </a:r>
            <a:r>
              <a:rPr lang="it-IT" b="1" dirty="0">
                <a:solidFill>
                  <a:schemeClr val="bg2">
                    <a:lumMod val="10000"/>
                  </a:schemeClr>
                </a:solidFill>
                <a:latin typeface="Verdana" panose="020B0604030504040204" pitchFamily="34" charset="0"/>
                <a:ea typeface="Verdana" panose="020B0604030504040204" pitchFamily="34" charset="0"/>
              </a:rPr>
              <a:t>-attivi e di prossimità </a:t>
            </a:r>
            <a:r>
              <a:rPr lang="it-IT" dirty="0">
                <a:solidFill>
                  <a:schemeClr val="bg2">
                    <a:lumMod val="10000"/>
                  </a:schemeClr>
                </a:solidFill>
                <a:latin typeface="Verdana" panose="020B0604030504040204" pitchFamily="34" charset="0"/>
                <a:ea typeface="Verdana" panose="020B0604030504040204" pitchFamily="34" charset="0"/>
              </a:rPr>
              <a:t>con:</a:t>
            </a:r>
          </a:p>
          <a:p>
            <a:endParaRPr lang="it-IT" dirty="0">
              <a:solidFill>
                <a:schemeClr val="bg2">
                  <a:lumMod val="10000"/>
                </a:schemeClr>
              </a:solidFill>
              <a:latin typeface="Verdana" panose="020B0604030504040204" pitchFamily="34" charset="0"/>
              <a:ea typeface="Verdana" panose="020B0604030504040204" pitchFamily="34" charset="0"/>
            </a:endParaRP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volontari dei Centri di Ascolto</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volontari dell’Emporio della solidarietà</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volontari delle Caritas parrocchiali</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giovani  </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bambini del catechismo</a:t>
            </a:r>
          </a:p>
          <a:p>
            <a:pPr marL="742950" lvl="1" indent="-285750">
              <a:buClr>
                <a:srgbClr val="C00000"/>
              </a:buClr>
              <a:buFont typeface="Wingdings" panose="05000000000000000000" pitchFamily="2" charset="2"/>
              <a:buChar char="§"/>
            </a:pPr>
            <a:r>
              <a:rPr lang="it-IT" dirty="0">
                <a:solidFill>
                  <a:schemeClr val="bg2">
                    <a:lumMod val="10000"/>
                  </a:schemeClr>
                </a:solidFill>
                <a:latin typeface="Verdana" panose="020B0604030504040204" pitchFamily="34" charset="0"/>
                <a:ea typeface="Verdana" panose="020B0604030504040204" pitchFamily="34" charset="0"/>
              </a:rPr>
              <a:t>gruppi fidanzati e famiglie </a:t>
            </a:r>
          </a:p>
          <a:p>
            <a:endParaRPr lang="it-IT" dirty="0">
              <a:latin typeface="Verdana" panose="020B0604030504040204" pitchFamily="34" charset="0"/>
              <a:ea typeface="Verdana" panose="020B0604030504040204" pitchFamily="34" charset="0"/>
            </a:endParaRPr>
          </a:p>
        </p:txBody>
      </p:sp>
      <p:sp>
        <p:nvSpPr>
          <p:cNvPr id="10" name="Rettangolo 9">
            <a:extLst>
              <a:ext uri="{FF2B5EF4-FFF2-40B4-BE49-F238E27FC236}">
                <a16:creationId xmlns:a16="http://schemas.microsoft.com/office/drawing/2014/main" id="{2FDC5374-D2B7-42F1-B5C3-675DED894C98}"/>
              </a:ext>
            </a:extLst>
          </p:cNvPr>
          <p:cNvSpPr/>
          <p:nvPr/>
        </p:nvSpPr>
        <p:spPr>
          <a:xfrm>
            <a:off x="6630484" y="2363085"/>
            <a:ext cx="4628066"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err="1">
                <a:solidFill>
                  <a:schemeClr val="bg2">
                    <a:lumMod val="10000"/>
                  </a:schemeClr>
                </a:solidFill>
                <a:latin typeface="Verdana" panose="020B0604030504040204" pitchFamily="34" charset="0"/>
                <a:ea typeface="Verdana" panose="020B0604030504040204" pitchFamily="34" charset="0"/>
              </a:rPr>
              <a:t>Ri</a:t>
            </a:r>
            <a:r>
              <a:rPr lang="it-IT" sz="2000" dirty="0">
                <a:solidFill>
                  <a:schemeClr val="bg2">
                    <a:lumMod val="10000"/>
                  </a:schemeClr>
                </a:solidFill>
                <a:latin typeface="Verdana" panose="020B0604030504040204" pitchFamily="34" charset="0"/>
                <a:ea typeface="Verdana" panose="020B0604030504040204" pitchFamily="34" charset="0"/>
              </a:rPr>
              <a:t>- innovare </a:t>
            </a:r>
            <a:r>
              <a:rPr lang="it-IT" sz="2000" b="1" dirty="0">
                <a:solidFill>
                  <a:schemeClr val="bg2">
                    <a:lumMod val="10000"/>
                  </a:schemeClr>
                </a:solidFill>
                <a:latin typeface="Verdana" panose="020B0604030504040204" pitchFamily="34" charset="0"/>
                <a:ea typeface="Verdana" panose="020B0604030504040204" pitchFamily="34" charset="0"/>
              </a:rPr>
              <a:t>lo stile di ascolto, incontro e risposta ai bisogni dei poveri</a:t>
            </a:r>
            <a:r>
              <a:rPr lang="it-IT" sz="2000" dirty="0">
                <a:solidFill>
                  <a:schemeClr val="bg2">
                    <a:lumMod val="10000"/>
                  </a:schemeClr>
                </a:solidFill>
                <a:latin typeface="Verdana" panose="020B0604030504040204" pitchFamily="34" charset="0"/>
                <a:ea typeface="Verdana" panose="020B0604030504040204" pitchFamily="34" charset="0"/>
              </a:rPr>
              <a:t> </a:t>
            </a:r>
          </a:p>
        </p:txBody>
      </p:sp>
      <p:sp>
        <p:nvSpPr>
          <p:cNvPr id="11" name="Rettangolo 10">
            <a:extLst>
              <a:ext uri="{FF2B5EF4-FFF2-40B4-BE49-F238E27FC236}">
                <a16:creationId xmlns:a16="http://schemas.microsoft.com/office/drawing/2014/main" id="{713CB043-A88C-488F-B560-7E413172E758}"/>
              </a:ext>
            </a:extLst>
          </p:cNvPr>
          <p:cNvSpPr/>
          <p:nvPr/>
        </p:nvSpPr>
        <p:spPr>
          <a:xfrm>
            <a:off x="6630482" y="1122725"/>
            <a:ext cx="4628068"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solidFill>
                  <a:schemeClr val="bg2">
                    <a:lumMod val="10000"/>
                  </a:schemeClr>
                </a:solidFill>
                <a:latin typeface="Verdana" panose="020B0604030504040204" pitchFamily="34" charset="0"/>
                <a:ea typeface="Verdana" panose="020B0604030504040204" pitchFamily="34" charset="0"/>
              </a:rPr>
              <a:t>Formazione </a:t>
            </a:r>
            <a:r>
              <a:rPr lang="it-IT" sz="2000" b="1" dirty="0">
                <a:solidFill>
                  <a:schemeClr val="bg2">
                    <a:lumMod val="10000"/>
                  </a:schemeClr>
                </a:solidFill>
                <a:latin typeface="Verdana" panose="020B0604030504040204" pitchFamily="34" charset="0"/>
                <a:ea typeface="Verdana" panose="020B0604030504040204" pitchFamily="34" charset="0"/>
              </a:rPr>
              <a:t>di  giovani che possano diventare </a:t>
            </a:r>
            <a:r>
              <a:rPr lang="it-IT" sz="2000" dirty="0">
                <a:solidFill>
                  <a:schemeClr val="bg2">
                    <a:lumMod val="10000"/>
                  </a:schemeClr>
                </a:solidFill>
                <a:latin typeface="Verdana" panose="020B0604030504040204" pitchFamily="34" charset="0"/>
                <a:ea typeface="Verdana" panose="020B0604030504040204" pitchFamily="34" charset="0"/>
              </a:rPr>
              <a:t>ambasciatori nelle nostre comunità </a:t>
            </a:r>
          </a:p>
        </p:txBody>
      </p:sp>
      <p:sp>
        <p:nvSpPr>
          <p:cNvPr id="12" name="Rettangolo 11">
            <a:extLst>
              <a:ext uri="{FF2B5EF4-FFF2-40B4-BE49-F238E27FC236}">
                <a16:creationId xmlns:a16="http://schemas.microsoft.com/office/drawing/2014/main" id="{83D574DD-DBB8-4FA5-8D5B-C694253E4CA0}"/>
              </a:ext>
            </a:extLst>
          </p:cNvPr>
          <p:cNvSpPr/>
          <p:nvPr/>
        </p:nvSpPr>
        <p:spPr>
          <a:xfrm>
            <a:off x="933448" y="4141739"/>
            <a:ext cx="5461107"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solidFill>
                  <a:schemeClr val="bg2">
                    <a:lumMod val="10000"/>
                  </a:schemeClr>
                </a:solidFill>
                <a:latin typeface="Verdana" panose="020B0604030504040204" pitchFamily="34" charset="0"/>
                <a:ea typeface="Verdana" panose="020B0604030504040204" pitchFamily="34" charset="0"/>
              </a:rPr>
              <a:t>Collaborazione </a:t>
            </a:r>
            <a:r>
              <a:rPr lang="it-IT" b="1" dirty="0">
                <a:solidFill>
                  <a:schemeClr val="bg2">
                    <a:lumMod val="10000"/>
                  </a:schemeClr>
                </a:solidFill>
                <a:latin typeface="Verdana" panose="020B0604030504040204" pitchFamily="34" charset="0"/>
                <a:ea typeface="Verdana" panose="020B0604030504040204" pitchFamily="34" charset="0"/>
              </a:rPr>
              <a:t>con la</a:t>
            </a:r>
          </a:p>
          <a:p>
            <a:r>
              <a:rPr lang="it-IT" b="1" dirty="0">
                <a:solidFill>
                  <a:schemeClr val="bg2">
                    <a:lumMod val="10000"/>
                  </a:schemeClr>
                </a:solidFill>
                <a:latin typeface="Verdana" panose="020B0604030504040204" pitchFamily="34" charset="0"/>
                <a:ea typeface="Verdana" panose="020B0604030504040204" pitchFamily="34" charset="0"/>
              </a:rPr>
              <a:t>pastorale migranti, missionaria e giovanile e famiglie</a:t>
            </a:r>
          </a:p>
        </p:txBody>
      </p:sp>
      <p:sp>
        <p:nvSpPr>
          <p:cNvPr id="13" name="Rettangolo 12">
            <a:extLst>
              <a:ext uri="{FF2B5EF4-FFF2-40B4-BE49-F238E27FC236}">
                <a16:creationId xmlns:a16="http://schemas.microsoft.com/office/drawing/2014/main" id="{ACB46F72-12CE-44BB-96E8-1E640570AE6E}"/>
              </a:ext>
            </a:extLst>
          </p:cNvPr>
          <p:cNvSpPr/>
          <p:nvPr/>
        </p:nvSpPr>
        <p:spPr>
          <a:xfrm>
            <a:off x="6630482" y="5245997"/>
            <a:ext cx="4628068"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solidFill>
                  <a:schemeClr val="bg2">
                    <a:lumMod val="10000"/>
                  </a:schemeClr>
                </a:solidFill>
                <a:latin typeface="Verdana" panose="020B0604030504040204" pitchFamily="34" charset="0"/>
                <a:ea typeface="Verdana" panose="020B0604030504040204" pitchFamily="34" charset="0"/>
              </a:rPr>
              <a:t>Piano di riflessione, coinvolgimento e attivazione </a:t>
            </a:r>
          </a:p>
          <a:p>
            <a:r>
              <a:rPr lang="it-IT" b="1" dirty="0">
                <a:solidFill>
                  <a:schemeClr val="bg2">
                    <a:lumMod val="10000"/>
                  </a:schemeClr>
                </a:solidFill>
                <a:latin typeface="Verdana" panose="020B0604030504040204" pitchFamily="34" charset="0"/>
                <a:ea typeface="Verdana" panose="020B0604030504040204" pitchFamily="34" charset="0"/>
              </a:rPr>
              <a:t>delle comunità parrocchiali</a:t>
            </a:r>
          </a:p>
          <a:p>
            <a:r>
              <a:rPr lang="it-IT" b="1" dirty="0">
                <a:solidFill>
                  <a:schemeClr val="bg2">
                    <a:lumMod val="10000"/>
                  </a:schemeClr>
                </a:solidFill>
                <a:latin typeface="Verdana" panose="020B0604030504040204" pitchFamily="34" charset="0"/>
                <a:ea typeface="Verdana" panose="020B0604030504040204" pitchFamily="34" charset="0"/>
              </a:rPr>
              <a:t> intorno a questa lettera pastorale</a:t>
            </a:r>
          </a:p>
        </p:txBody>
      </p:sp>
      <p:sp>
        <p:nvSpPr>
          <p:cNvPr id="16" name="CasellaDiTesto 15">
            <a:extLst>
              <a:ext uri="{FF2B5EF4-FFF2-40B4-BE49-F238E27FC236}">
                <a16:creationId xmlns:a16="http://schemas.microsoft.com/office/drawing/2014/main" id="{083417CC-9F00-4F6C-BC90-B5660FE1E9CF}"/>
              </a:ext>
            </a:extLst>
          </p:cNvPr>
          <p:cNvSpPr txBox="1"/>
          <p:nvPr/>
        </p:nvSpPr>
        <p:spPr>
          <a:xfrm>
            <a:off x="933448" y="5245997"/>
            <a:ext cx="5461106"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a:solidFill>
                  <a:schemeClr val="bg2">
                    <a:lumMod val="10000"/>
                  </a:schemeClr>
                </a:solidFill>
                <a:latin typeface="Verdana" panose="020B0604030504040204" pitchFamily="34" charset="0"/>
                <a:ea typeface="Verdana" panose="020B0604030504040204" pitchFamily="34" charset="0"/>
              </a:rPr>
              <a:t>Rinnovare la Caritas diocesana e riscoprire il suo </a:t>
            </a:r>
            <a:r>
              <a:rPr lang="it-IT" b="1" dirty="0">
                <a:solidFill>
                  <a:schemeClr val="bg2">
                    <a:lumMod val="10000"/>
                  </a:schemeClr>
                </a:solidFill>
                <a:latin typeface="Verdana" panose="020B0604030504040204" pitchFamily="34" charset="0"/>
                <a:ea typeface="Verdana" panose="020B0604030504040204" pitchFamily="34" charset="0"/>
              </a:rPr>
              <a:t>ruolo di advocacy</a:t>
            </a:r>
            <a:r>
              <a:rPr lang="it-IT" dirty="0">
                <a:solidFill>
                  <a:schemeClr val="bg2">
                    <a:lumMod val="10000"/>
                  </a:schemeClr>
                </a:solidFill>
                <a:latin typeface="Verdana" panose="020B0604030504040204" pitchFamily="34" charset="0"/>
                <a:ea typeface="Verdana" panose="020B0604030504040204" pitchFamily="34" charset="0"/>
              </a:rPr>
              <a:t> sul territorio (capacità di orientare scelte, interventi e risorse del territorio a partire dalle istanze dei più fragili). </a:t>
            </a:r>
          </a:p>
        </p:txBody>
      </p:sp>
      <p:sp>
        <p:nvSpPr>
          <p:cNvPr id="3" name="CasellaDiTesto 2">
            <a:extLst>
              <a:ext uri="{FF2B5EF4-FFF2-40B4-BE49-F238E27FC236}">
                <a16:creationId xmlns:a16="http://schemas.microsoft.com/office/drawing/2014/main" id="{3B278D15-1CF3-42F3-AAD6-379374CD31C5}"/>
              </a:ext>
            </a:extLst>
          </p:cNvPr>
          <p:cNvSpPr txBox="1"/>
          <p:nvPr/>
        </p:nvSpPr>
        <p:spPr>
          <a:xfrm>
            <a:off x="6630484" y="3635355"/>
            <a:ext cx="4628068" cy="1323439"/>
          </a:xfrm>
          <a:prstGeom prst="rect">
            <a:avLst/>
          </a:prstGeom>
          <a:solidFill>
            <a:schemeClr val="bg1"/>
          </a:solidFill>
          <a:ln w="38100">
            <a:solidFill>
              <a:srgbClr val="C00000"/>
            </a:solidFill>
          </a:ln>
        </p:spPr>
        <p:txBody>
          <a:bodyPr wrap="square" rtlCol="0">
            <a:spAutoFit/>
          </a:bodyPr>
          <a:lstStyle/>
          <a:p>
            <a:r>
              <a:rPr lang="it-IT" sz="2000" dirty="0" err="1">
                <a:solidFill>
                  <a:schemeClr val="bg2">
                    <a:lumMod val="10000"/>
                  </a:schemeClr>
                </a:solidFill>
                <a:latin typeface="Verdana" panose="020B0604030504040204" pitchFamily="34" charset="0"/>
                <a:ea typeface="Verdana" panose="020B0604030504040204" pitchFamily="34" charset="0"/>
              </a:rPr>
              <a:t>Ri</a:t>
            </a:r>
            <a:r>
              <a:rPr lang="it-IT" sz="2000" dirty="0">
                <a:solidFill>
                  <a:schemeClr val="bg2">
                    <a:lumMod val="10000"/>
                  </a:schemeClr>
                </a:solidFill>
                <a:latin typeface="Verdana" panose="020B0604030504040204" pitchFamily="34" charset="0"/>
                <a:ea typeface="Verdana" panose="020B0604030504040204" pitchFamily="34" charset="0"/>
              </a:rPr>
              <a:t>- innovare lo stile della </a:t>
            </a:r>
            <a:r>
              <a:rPr lang="it-IT" sz="2000" b="1" dirty="0">
                <a:solidFill>
                  <a:schemeClr val="bg2">
                    <a:lumMod val="10000"/>
                  </a:schemeClr>
                </a:solidFill>
                <a:latin typeface="Verdana" panose="020B0604030504040204" pitchFamily="34" charset="0"/>
                <a:ea typeface="Verdana" panose="020B0604030504040204" pitchFamily="34" charset="0"/>
              </a:rPr>
              <a:t>progettazione degli interventi di contrasto alla povertà </a:t>
            </a:r>
          </a:p>
          <a:p>
            <a:endParaRPr lang="it-IT"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770263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id="{940B2A41-886D-46B3-9C70-DDAE030BFCBB}"/>
              </a:ext>
            </a:extLst>
          </p:cNvPr>
          <p:cNvSpPr>
            <a:spLocks noGrp="1"/>
          </p:cNvSpPr>
          <p:nvPr>
            <p:ph type="title"/>
          </p:nvPr>
        </p:nvSpPr>
        <p:spPr>
          <a:xfrm>
            <a:off x="3350888" y="2849346"/>
            <a:ext cx="5490224" cy="1689390"/>
          </a:xfrm>
        </p:spPr>
        <p:txBody>
          <a:bodyPr>
            <a:normAutofit fontScale="90000"/>
          </a:bodyPr>
          <a:lstStyle/>
          <a:p>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dirty="0">
                <a:latin typeface="Berlin Sans FB Demi" panose="020E0802020502020306" pitchFamily="34" charset="0"/>
              </a:rPr>
              <a:t/>
            </a:r>
            <a:br>
              <a:rPr lang="it-IT" dirty="0">
                <a:latin typeface="Berlin Sans FB Demi" panose="020E0802020502020306" pitchFamily="34" charset="0"/>
              </a:rPr>
            </a:br>
            <a:r>
              <a:rPr lang="it-IT" sz="4900" b="1" dirty="0"/>
              <a:t>Una grande sfida </a:t>
            </a:r>
            <a:br>
              <a:rPr lang="it-IT" sz="4900" b="1" dirty="0"/>
            </a:br>
            <a:r>
              <a:rPr lang="it-IT" sz="4900" b="1" dirty="0"/>
              <a:t>da affrontare insieme…</a:t>
            </a:r>
            <a:br>
              <a:rPr lang="it-IT" sz="4900" b="1" dirty="0"/>
            </a:br>
            <a:r>
              <a:rPr lang="it-IT" sz="4900" b="1" dirty="0"/>
              <a:t/>
            </a:r>
            <a:br>
              <a:rPr lang="it-IT" sz="4900" b="1" dirty="0"/>
            </a:br>
            <a:endParaRPr lang="it-IT" b="1" dirty="0"/>
          </a:p>
        </p:txBody>
      </p:sp>
      <p:sp>
        <p:nvSpPr>
          <p:cNvPr id="10" name="Segnaposto testo 9">
            <a:extLst>
              <a:ext uri="{FF2B5EF4-FFF2-40B4-BE49-F238E27FC236}">
                <a16:creationId xmlns:a16="http://schemas.microsoft.com/office/drawing/2014/main" id="{5DFD2F0A-9FBF-49AA-A35E-27958B3F7BB3}"/>
              </a:ext>
            </a:extLst>
          </p:cNvPr>
          <p:cNvSpPr>
            <a:spLocks noGrp="1"/>
          </p:cNvSpPr>
          <p:nvPr>
            <p:ph type="body" idx="1"/>
          </p:nvPr>
        </p:nvSpPr>
        <p:spPr>
          <a:xfrm>
            <a:off x="4868215" y="4538736"/>
            <a:ext cx="5490223" cy="1383770"/>
          </a:xfrm>
        </p:spPr>
        <p:txBody>
          <a:bodyPr>
            <a:normAutofit/>
          </a:bodyPr>
          <a:lstStyle/>
          <a:p>
            <a:r>
              <a:rPr lang="it-IT" sz="4400" dirty="0">
                <a:solidFill>
                  <a:schemeClr val="tx1"/>
                </a:solidFill>
                <a:latin typeface="Verdana" panose="020B0604030504040204" pitchFamily="34" charset="0"/>
                <a:ea typeface="Verdana" panose="020B0604030504040204" pitchFamily="34" charset="0"/>
              </a:rPr>
              <a:t>Grazie!</a:t>
            </a:r>
          </a:p>
        </p:txBody>
      </p:sp>
    </p:spTree>
    <p:extLst>
      <p:ext uri="{BB962C8B-B14F-4D97-AF65-F5344CB8AC3E}">
        <p14:creationId xmlns:p14="http://schemas.microsoft.com/office/powerpoint/2010/main" val="336113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32E704-62C5-4477-BA9F-179CE7AEF723}"/>
              </a:ext>
            </a:extLst>
          </p:cNvPr>
          <p:cNvSpPr>
            <a:spLocks noGrp="1"/>
          </p:cNvSpPr>
          <p:nvPr>
            <p:ph type="title"/>
          </p:nvPr>
        </p:nvSpPr>
        <p:spPr>
          <a:xfrm>
            <a:off x="888631" y="2349925"/>
            <a:ext cx="3454769" cy="2000548"/>
          </a:xfrm>
        </p:spPr>
        <p:txBody>
          <a:bodyPr/>
          <a:lstStyle/>
          <a:p>
            <a:r>
              <a:rPr lang="it-IT" dirty="0"/>
              <a:t>Terza parte</a:t>
            </a:r>
          </a:p>
        </p:txBody>
      </p:sp>
      <p:sp>
        <p:nvSpPr>
          <p:cNvPr id="3" name="Segnaposto contenuto 2">
            <a:extLst>
              <a:ext uri="{FF2B5EF4-FFF2-40B4-BE49-F238E27FC236}">
                <a16:creationId xmlns:a16="http://schemas.microsoft.com/office/drawing/2014/main" id="{5EAA7659-2923-488C-98F8-EC2BAB8F2029}"/>
              </a:ext>
            </a:extLst>
          </p:cNvPr>
          <p:cNvSpPr>
            <a:spLocks noGrp="1"/>
          </p:cNvSpPr>
          <p:nvPr>
            <p:ph idx="1"/>
          </p:nvPr>
        </p:nvSpPr>
        <p:spPr>
          <a:xfrm>
            <a:off x="4762500" y="393913"/>
            <a:ext cx="6281873" cy="1657719"/>
          </a:xfrm>
        </p:spPr>
        <p:txBody>
          <a:bodyPr>
            <a:normAutofit fontScale="85000" lnSpcReduction="20000"/>
          </a:bodyPr>
          <a:lstStyle/>
          <a:p>
            <a:pPr marL="0" indent="0">
              <a:buNone/>
            </a:pPr>
            <a:r>
              <a:rPr lang="it-IT" sz="5200" b="1" dirty="0">
                <a:solidFill>
                  <a:schemeClr val="accent1"/>
                </a:solidFill>
                <a:latin typeface="Calibri Light" panose="020F0302020204030204" pitchFamily="34" charset="0"/>
                <a:cs typeface="Calibri Light" panose="020F0302020204030204" pitchFamily="34" charset="0"/>
              </a:rPr>
              <a:t>VA E ANCHE TU FA’ COSI’</a:t>
            </a:r>
            <a:r>
              <a:rPr lang="it-IT" sz="3200" b="1" dirty="0">
                <a:solidFill>
                  <a:schemeClr val="accent1"/>
                </a:solidFill>
                <a:latin typeface="Calibri Light" panose="020F0302020204030204" pitchFamily="34" charset="0"/>
                <a:cs typeface="Calibri Light" panose="020F0302020204030204" pitchFamily="34" charset="0"/>
              </a:rPr>
              <a:t/>
            </a:r>
            <a:br>
              <a:rPr lang="it-IT" sz="3200" b="1" dirty="0">
                <a:solidFill>
                  <a:schemeClr val="accent1"/>
                </a:solidFill>
                <a:latin typeface="Calibri Light" panose="020F0302020204030204" pitchFamily="34" charset="0"/>
                <a:cs typeface="Calibri Light" panose="020F0302020204030204" pitchFamily="34" charset="0"/>
              </a:rPr>
            </a:br>
            <a:r>
              <a:rPr lang="it-IT" sz="2800" dirty="0">
                <a:solidFill>
                  <a:schemeClr val="accent1"/>
                </a:solidFill>
                <a:latin typeface="Calibri Light" panose="020F0302020204030204" pitchFamily="34" charset="0"/>
                <a:cs typeface="Calibri Light" panose="020F0302020204030204" pitchFamily="34" charset="0"/>
              </a:rPr>
              <a:t>PRESENTAZIONE DELLA LETTERA  PASTORALE</a:t>
            </a:r>
            <a:r>
              <a:rPr lang="it-IT" sz="2400" dirty="0">
                <a:solidFill>
                  <a:schemeClr val="accent1"/>
                </a:solidFill>
              </a:rPr>
              <a:t/>
            </a:r>
            <a:br>
              <a:rPr lang="it-IT" sz="2400" dirty="0">
                <a:solidFill>
                  <a:schemeClr val="accent1"/>
                </a:solidFill>
              </a:rPr>
            </a:br>
            <a:r>
              <a:rPr lang="it-IT" b="1" dirty="0">
                <a:solidFill>
                  <a:schemeClr val="accent1"/>
                </a:solidFill>
              </a:rPr>
              <a:t/>
            </a:r>
            <a:br>
              <a:rPr lang="it-IT" b="1" dirty="0">
                <a:solidFill>
                  <a:schemeClr val="accent1"/>
                </a:solidFill>
              </a:rPr>
            </a:br>
            <a:endParaRPr lang="it-IT" dirty="0"/>
          </a:p>
        </p:txBody>
      </p:sp>
      <p:sp>
        <p:nvSpPr>
          <p:cNvPr id="4" name="Sottotitolo 2">
            <a:extLst>
              <a:ext uri="{FF2B5EF4-FFF2-40B4-BE49-F238E27FC236}">
                <a16:creationId xmlns:a16="http://schemas.microsoft.com/office/drawing/2014/main" id="{2E0DB9AA-CE89-491B-935D-77CF0B17ED32}"/>
              </a:ext>
            </a:extLst>
          </p:cNvPr>
          <p:cNvSpPr txBox="1">
            <a:spLocks/>
          </p:cNvSpPr>
          <p:nvPr/>
        </p:nvSpPr>
        <p:spPr>
          <a:xfrm>
            <a:off x="3472698" y="4806369"/>
            <a:ext cx="8300202" cy="1657720"/>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lgn="r">
              <a:spcBef>
                <a:spcPts val="0"/>
              </a:spcBef>
              <a:buNone/>
            </a:pPr>
            <a:r>
              <a:rPr lang="it-IT" b="1" spc="-150" dirty="0">
                <a:latin typeface="Verdana" panose="020B0604030504040204" pitchFamily="34" charset="0"/>
                <a:ea typeface="Verdana" panose="020B0604030504040204" pitchFamily="34" charset="0"/>
                <a:cs typeface="+mj-cs"/>
              </a:rPr>
              <a:t>Mario </a:t>
            </a:r>
            <a:r>
              <a:rPr lang="it-IT" b="1" spc="-150" dirty="0" err="1">
                <a:latin typeface="Verdana" panose="020B0604030504040204" pitchFamily="34" charset="0"/>
                <a:ea typeface="Verdana" panose="020B0604030504040204" pitchFamily="34" charset="0"/>
                <a:cs typeface="+mj-cs"/>
              </a:rPr>
              <a:t>Merotta</a:t>
            </a:r>
            <a:endParaRPr lang="it-IT" b="1" spc="-150" dirty="0">
              <a:latin typeface="Verdana" panose="020B0604030504040204" pitchFamily="34" charset="0"/>
              <a:ea typeface="Verdana" panose="020B0604030504040204" pitchFamily="34" charset="0"/>
              <a:cs typeface="+mj-cs"/>
            </a:endParaRPr>
          </a:p>
          <a:p>
            <a:pPr marL="0" indent="0" algn="r">
              <a:spcBef>
                <a:spcPts val="0"/>
              </a:spcBef>
              <a:buNone/>
            </a:pPr>
            <a:r>
              <a:rPr lang="it-IT" spc="-150" dirty="0">
                <a:latin typeface="Verdana" panose="020B0604030504040204" pitchFamily="34" charset="0"/>
                <a:ea typeface="Verdana" panose="020B0604030504040204" pitchFamily="34" charset="0"/>
                <a:cs typeface="+mj-cs"/>
              </a:rPr>
              <a:t>Direttore Caritas diocesana</a:t>
            </a:r>
          </a:p>
          <a:p>
            <a:pPr marL="0" indent="0" algn="r">
              <a:spcBef>
                <a:spcPts val="0"/>
              </a:spcBef>
              <a:buNone/>
            </a:pPr>
            <a:r>
              <a:rPr lang="it-IT" b="1" spc="-150" dirty="0">
                <a:latin typeface="Verdana" panose="020B0604030504040204" pitchFamily="34" charset="0"/>
                <a:ea typeface="Verdana" panose="020B0604030504040204" pitchFamily="34" charset="0"/>
                <a:cs typeface="+mj-cs"/>
              </a:rPr>
              <a:t>Anna Zumbo</a:t>
            </a:r>
          </a:p>
          <a:p>
            <a:pPr marL="0" indent="0" algn="r">
              <a:spcBef>
                <a:spcPts val="0"/>
              </a:spcBef>
              <a:buNone/>
            </a:pPr>
            <a:r>
              <a:rPr lang="it-IT" spc="-150" dirty="0">
                <a:latin typeface="Verdana" panose="020B0604030504040204" pitchFamily="34" charset="0"/>
                <a:ea typeface="Verdana" panose="020B0604030504040204" pitchFamily="34" charset="0"/>
                <a:cs typeface="+mj-cs"/>
              </a:rPr>
              <a:t>Rafforzamento delle organizzazioni e sviluppo di comunità</a:t>
            </a:r>
          </a:p>
          <a:p>
            <a:pPr marL="0" indent="0" algn="r">
              <a:spcBef>
                <a:spcPts val="0"/>
              </a:spcBef>
              <a:buNone/>
            </a:pPr>
            <a:endParaRPr lang="it-IT" sz="900" dirty="0"/>
          </a:p>
        </p:txBody>
      </p:sp>
      <p:sp>
        <p:nvSpPr>
          <p:cNvPr id="5" name="CasellaDiTesto 4">
            <a:extLst>
              <a:ext uri="{FF2B5EF4-FFF2-40B4-BE49-F238E27FC236}">
                <a16:creationId xmlns:a16="http://schemas.microsoft.com/office/drawing/2014/main" id="{BC3F1FF2-CCE8-4D6F-8244-065B1786448D}"/>
              </a:ext>
            </a:extLst>
          </p:cNvPr>
          <p:cNvSpPr txBox="1"/>
          <p:nvPr/>
        </p:nvSpPr>
        <p:spPr>
          <a:xfrm>
            <a:off x="4762500" y="2317169"/>
            <a:ext cx="3848100" cy="2000548"/>
          </a:xfrm>
          <a:prstGeom prst="rect">
            <a:avLst/>
          </a:prstGeom>
          <a:solidFill>
            <a:schemeClr val="accent2"/>
          </a:solidFill>
        </p:spPr>
        <p:txBody>
          <a:bodyPr wrap="square" rtlCol="0" anchor="ctr">
            <a:spAutoFit/>
          </a:bodyPr>
          <a:lstStyle/>
          <a:p>
            <a:pPr algn="ctr"/>
            <a:endParaRPr lang="it-IT" sz="3600" dirty="0">
              <a:solidFill>
                <a:schemeClr val="bg1"/>
              </a:solidFill>
              <a:latin typeface="+mj-lt"/>
            </a:endParaRPr>
          </a:p>
          <a:p>
            <a:pPr algn="ctr"/>
            <a:endParaRPr lang="it-IT" sz="600" dirty="0">
              <a:solidFill>
                <a:schemeClr val="bg1"/>
              </a:solidFill>
              <a:latin typeface="+mj-lt"/>
            </a:endParaRPr>
          </a:p>
          <a:p>
            <a:pPr algn="ctr"/>
            <a:r>
              <a:rPr lang="it-IT" sz="4000" dirty="0">
                <a:solidFill>
                  <a:schemeClr val="bg1"/>
                </a:solidFill>
                <a:latin typeface="+mj-lt"/>
              </a:rPr>
              <a:t>La</a:t>
            </a:r>
            <a:r>
              <a:rPr lang="it-IT" sz="3600" dirty="0">
                <a:solidFill>
                  <a:schemeClr val="bg1"/>
                </a:solidFill>
                <a:latin typeface="+mj-lt"/>
              </a:rPr>
              <a:t> </a:t>
            </a:r>
            <a:r>
              <a:rPr lang="it-IT" sz="4000" dirty="0">
                <a:solidFill>
                  <a:schemeClr val="bg1"/>
                </a:solidFill>
                <a:latin typeface="+mj-lt"/>
              </a:rPr>
              <a:t>Caritas</a:t>
            </a:r>
          </a:p>
          <a:p>
            <a:endParaRPr lang="it-IT" sz="4000" dirty="0">
              <a:latin typeface="+mj-lt"/>
            </a:endParaRPr>
          </a:p>
        </p:txBody>
      </p:sp>
    </p:spTree>
    <p:extLst>
      <p:ext uri="{BB962C8B-B14F-4D97-AF65-F5344CB8AC3E}">
        <p14:creationId xmlns:p14="http://schemas.microsoft.com/office/powerpoint/2010/main" val="380342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stomShape 5">
            <a:extLst>
              <a:ext uri="{FF2B5EF4-FFF2-40B4-BE49-F238E27FC236}">
                <a16:creationId xmlns:a16="http://schemas.microsoft.com/office/drawing/2014/main" id="{A66D652C-7DB0-4426-ADF7-9A5728E5CB60}"/>
              </a:ext>
            </a:extLst>
          </p:cNvPr>
          <p:cNvSpPr/>
          <p:nvPr/>
        </p:nvSpPr>
        <p:spPr>
          <a:xfrm>
            <a:off x="437850" y="1697474"/>
            <a:ext cx="11315700" cy="456997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Autofit/>
          </a:bodyPr>
          <a:lstStyle/>
          <a:p>
            <a:pPr defTabSz="914400">
              <a:lnSpc>
                <a:spcPct val="110000"/>
              </a:lnSpc>
              <a:spcAft>
                <a:spcPts val="600"/>
              </a:spcAft>
              <a:buClr>
                <a:schemeClr val="accent1"/>
              </a:buClr>
              <a:buSzPct val="110000"/>
            </a:pPr>
            <a:r>
              <a:rPr lang="en-US" sz="2000" dirty="0" err="1">
                <a:solidFill>
                  <a:srgbClr val="C00000"/>
                </a:solidFill>
                <a:latin typeface="Verdana" panose="020B0604030504040204" pitchFamily="34" charset="0"/>
                <a:ea typeface="Verdana" panose="020B0604030504040204" pitchFamily="34" charset="0"/>
              </a:rPr>
              <a:t>Profondi</a:t>
            </a:r>
            <a:r>
              <a:rPr lang="en-US" sz="2000" dirty="0">
                <a:solidFill>
                  <a:srgbClr val="C00000"/>
                </a:solidFill>
                <a:latin typeface="Verdana" panose="020B0604030504040204" pitchFamily="34" charset="0"/>
                <a:ea typeface="Verdana" panose="020B0604030504040204" pitchFamily="34" charset="0"/>
              </a:rPr>
              <a:t> e </a:t>
            </a:r>
            <a:r>
              <a:rPr lang="en-US" sz="2000" dirty="0" err="1">
                <a:solidFill>
                  <a:srgbClr val="C00000"/>
                </a:solidFill>
                <a:latin typeface="Verdana" panose="020B0604030504040204" pitchFamily="34" charset="0"/>
                <a:ea typeface="Verdana" panose="020B0604030504040204" pitchFamily="34" charset="0"/>
              </a:rPr>
              <a:t>rapidi</a:t>
            </a:r>
            <a:r>
              <a:rPr lang="en-US" sz="2000" dirty="0">
                <a:solidFill>
                  <a:srgbClr val="C00000"/>
                </a:solidFill>
                <a:latin typeface="Verdana" panose="020B0604030504040204" pitchFamily="34" charset="0"/>
                <a:ea typeface="Verdana" panose="020B0604030504040204" pitchFamily="34" charset="0"/>
              </a:rPr>
              <a:t> </a:t>
            </a:r>
            <a:r>
              <a:rPr lang="en-US" sz="2000" dirty="0" err="1">
                <a:solidFill>
                  <a:srgbClr val="C00000"/>
                </a:solidFill>
                <a:latin typeface="Verdana" panose="020B0604030504040204" pitchFamily="34" charset="0"/>
                <a:ea typeface="Verdana" panose="020B0604030504040204" pitchFamily="34" charset="0"/>
              </a:rPr>
              <a:t>cambimaneti</a:t>
            </a:r>
            <a:r>
              <a:rPr lang="en-US" sz="2000" dirty="0">
                <a:solidFill>
                  <a:srgbClr val="C00000"/>
                </a:solidFill>
                <a:latin typeface="Verdana" panose="020B0604030504040204" pitchFamily="34" charset="0"/>
                <a:ea typeface="Verdana" panose="020B0604030504040204" pitchFamily="34" charset="0"/>
              </a:rPr>
              <a:t> </a:t>
            </a:r>
            <a:r>
              <a:rPr lang="en-US" sz="2000" dirty="0" err="1">
                <a:solidFill>
                  <a:srgbClr val="C00000"/>
                </a:solidFill>
                <a:latin typeface="Verdana" panose="020B0604030504040204" pitchFamily="34" charset="0"/>
                <a:ea typeface="Verdana" panose="020B0604030504040204" pitchFamily="34" charset="0"/>
              </a:rPr>
              <a:t>negli</a:t>
            </a:r>
            <a:r>
              <a:rPr lang="en-US" sz="2000" dirty="0">
                <a:solidFill>
                  <a:srgbClr val="C00000"/>
                </a:solidFill>
                <a:latin typeface="Verdana" panose="020B0604030504040204" pitchFamily="34" charset="0"/>
                <a:ea typeface="Verdana" panose="020B0604030504040204" pitchFamily="34" charset="0"/>
              </a:rPr>
              <a:t> </a:t>
            </a:r>
            <a:r>
              <a:rPr lang="en-US" sz="2000" dirty="0" err="1">
                <a:solidFill>
                  <a:srgbClr val="C00000"/>
                </a:solidFill>
                <a:latin typeface="Verdana" panose="020B0604030504040204" pitchFamily="34" charset="0"/>
                <a:ea typeface="Verdana" panose="020B0604030504040204" pitchFamily="34" charset="0"/>
              </a:rPr>
              <a:t>ultimi</a:t>
            </a:r>
            <a:r>
              <a:rPr lang="en-US" sz="2000" dirty="0">
                <a:solidFill>
                  <a:srgbClr val="C00000"/>
                </a:solidFill>
                <a:latin typeface="Verdana" panose="020B0604030504040204" pitchFamily="34" charset="0"/>
                <a:ea typeface="Verdana" panose="020B0604030504040204" pitchFamily="34" charset="0"/>
              </a:rPr>
              <a:t> 50 </a:t>
            </a:r>
            <a:r>
              <a:rPr lang="en-US" sz="2000" dirty="0" err="1">
                <a:solidFill>
                  <a:srgbClr val="C00000"/>
                </a:solidFill>
                <a:latin typeface="Verdana" panose="020B0604030504040204" pitchFamily="34" charset="0"/>
                <a:ea typeface="Verdana" panose="020B0604030504040204" pitchFamily="34" charset="0"/>
              </a:rPr>
              <a:t>anni</a:t>
            </a:r>
            <a:endParaRPr lang="en-US" sz="2000" dirty="0">
              <a:solidFill>
                <a:srgbClr val="C00000"/>
              </a:solidFill>
              <a:latin typeface="Verdana" panose="020B0604030504040204" pitchFamily="34" charset="0"/>
              <a:ea typeface="Verdana" panose="020B0604030504040204" pitchFamily="34" charset="0"/>
            </a:endParaRPr>
          </a:p>
          <a:p>
            <a:pPr defTabSz="914400">
              <a:lnSpc>
                <a:spcPct val="110000"/>
              </a:lnSpc>
              <a:spcAft>
                <a:spcPts val="600"/>
              </a:spcAft>
              <a:buClr>
                <a:schemeClr val="accent1"/>
              </a:buClr>
              <a:buSzPct val="110000"/>
            </a:pPr>
            <a:endParaRPr lang="en-US" sz="2000" b="1" i="1"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il</a:t>
            </a:r>
            <a:r>
              <a:rPr lang="en-US" sz="2000" dirty="0">
                <a:latin typeface="Verdana" panose="020B0604030504040204" pitchFamily="34" charset="0"/>
                <a:ea typeface="Verdana" panose="020B0604030504040204" pitchFamily="34" charset="0"/>
              </a:rPr>
              <a:t> continuo </a:t>
            </a:r>
            <a:r>
              <a:rPr lang="en-US" sz="2000" dirty="0" err="1">
                <a:latin typeface="Verdana" panose="020B0604030504040204" pitchFamily="34" charset="0"/>
                <a:ea typeface="Verdana" panose="020B0604030504040204" pitchFamily="34" charset="0"/>
              </a:rPr>
              <a:t>processo</a:t>
            </a:r>
            <a:r>
              <a:rPr lang="en-US" sz="2000" dirty="0">
                <a:latin typeface="Verdana" panose="020B0604030504040204" pitchFamily="34" charset="0"/>
                <a:ea typeface="Verdana" panose="020B0604030504040204" pitchFamily="34" charset="0"/>
              </a:rPr>
              <a:t> di </a:t>
            </a:r>
            <a:r>
              <a:rPr lang="en-US" sz="2000" dirty="0" err="1">
                <a:latin typeface="Verdana" panose="020B0604030504040204" pitchFamily="34" charset="0"/>
                <a:ea typeface="Verdana" panose="020B0604030504040204" pitchFamily="34" charset="0"/>
              </a:rPr>
              <a:t>cambiamento</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della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società</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tuttora</a:t>
            </a:r>
            <a:r>
              <a:rPr lang="en-US" sz="2000" dirty="0">
                <a:latin typeface="Verdana" panose="020B0604030504040204" pitchFamily="34" charset="0"/>
                <a:ea typeface="Verdana" panose="020B0604030504040204" pitchFamily="34" charset="0"/>
              </a:rPr>
              <a:t> in </a:t>
            </a:r>
            <a:r>
              <a:rPr lang="en-US" sz="2000" dirty="0" err="1">
                <a:latin typeface="Verdana" panose="020B0604030504040204" pitchFamily="34" charset="0"/>
                <a:ea typeface="Verdana" panose="020B0604030504040204" pitchFamily="34" charset="0"/>
              </a:rPr>
              <a:t>corso</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caratterizzazione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sempre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più</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multiculturale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multietnica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multireligiosa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della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società</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l’accorciamento</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dei</a:t>
            </a:r>
            <a:r>
              <a:rPr lang="en-US" sz="2000" dirty="0">
                <a:latin typeface="Verdana" panose="020B0604030504040204" pitchFamily="34" charset="0"/>
                <a:ea typeface="Verdana" panose="020B0604030504040204" pitchFamily="34" charset="0"/>
              </a:rPr>
              <a:t> tempi e </a:t>
            </a:r>
            <a:r>
              <a:rPr lang="en-US" sz="2000" dirty="0" err="1">
                <a:latin typeface="Verdana" panose="020B0604030504040204" pitchFamily="34" charset="0"/>
                <a:ea typeface="Verdana" panose="020B0604030504040204" pitchFamily="34" charset="0"/>
              </a:rPr>
              <a:t>delle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distanze</a:t>
            </a:r>
            <a:r>
              <a:rPr lang="en-US" sz="2000" dirty="0">
                <a:latin typeface="Verdana" panose="020B0604030504040204" pitchFamily="34" charset="0"/>
                <a:ea typeface="Verdana" panose="020B0604030504040204" pitchFamily="34" charset="0"/>
              </a:rPr>
              <a:t> in un </a:t>
            </a:r>
            <a:r>
              <a:rPr lang="en-US" sz="2000" dirty="0" err="1">
                <a:latin typeface="Verdana" panose="020B0604030504040204" pitchFamily="34" charset="0"/>
                <a:ea typeface="Verdana" panose="020B0604030504040204" pitchFamily="34" charset="0"/>
              </a:rPr>
              <a:t>contesto</a:t>
            </a:r>
            <a:r>
              <a:rPr lang="en-US" sz="2000" dirty="0">
                <a:latin typeface="Verdana" panose="020B0604030504040204" pitchFamily="34" charset="0"/>
                <a:ea typeface="Verdana" panose="020B0604030504040204" pitchFamily="34" charset="0"/>
              </a:rPr>
              <a:t> di </a:t>
            </a:r>
            <a:r>
              <a:rPr lang="en-US" sz="2000" dirty="0" err="1">
                <a:latin typeface="Verdana" panose="020B0604030504040204" pitchFamily="34" charset="0"/>
                <a:ea typeface="Verdana" panose="020B0604030504040204" pitchFamily="34" charset="0"/>
              </a:rPr>
              <a:t>globalizzazione</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crisi</a:t>
            </a:r>
            <a:r>
              <a:rPr lang="en-US" sz="2000" dirty="0">
                <a:latin typeface="Verdana" panose="020B0604030504040204" pitchFamily="34" charset="0"/>
                <a:ea typeface="Verdana" panose="020B0604030504040204" pitchFamily="34" charset="0"/>
              </a:rPr>
              <a:t> e la </a:t>
            </a:r>
            <a:r>
              <a:rPr lang="en-US" sz="2000" dirty="0" err="1">
                <a:latin typeface="Verdana" panose="020B0604030504040204" pitchFamily="34" charset="0"/>
                <a:ea typeface="Verdana" panose="020B0604030504040204" pitchFamily="34" charset="0"/>
              </a:rPr>
              <a:t>messa</a:t>
            </a:r>
            <a:r>
              <a:rPr lang="en-US" sz="2000" dirty="0">
                <a:latin typeface="Verdana" panose="020B0604030504040204" pitchFamily="34" charset="0"/>
                <a:ea typeface="Verdana" panose="020B0604030504040204" pitchFamily="34" charset="0"/>
              </a:rPr>
              <a:t> in </a:t>
            </a:r>
            <a:r>
              <a:rPr lang="en-US" sz="2000" dirty="0" err="1">
                <a:latin typeface="Verdana" panose="020B0604030504040204" pitchFamily="34" charset="0"/>
                <a:ea typeface="Verdana" panose="020B0604030504040204" pitchFamily="34" charset="0"/>
              </a:rPr>
              <a:t>discussione</a:t>
            </a:r>
            <a:r>
              <a:rPr lang="en-US" sz="2000" dirty="0">
                <a:latin typeface="Verdana" panose="020B0604030504040204" pitchFamily="34" charset="0"/>
                <a:ea typeface="Verdana" panose="020B0604030504040204" pitchFamily="34" charset="0"/>
              </a:rPr>
              <a:t> del </a:t>
            </a:r>
            <a:r>
              <a:rPr lang="en-US" sz="2000" dirty="0" err="1">
                <a:latin typeface="Verdana" panose="020B0604030504040204" pitchFamily="34" charset="0"/>
                <a:ea typeface="Verdana" panose="020B0604030504040204" pitchFamily="34" charset="0"/>
              </a:rPr>
              <a:t>sistema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capitalistico-consumistico</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Populismi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fascismi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razzismi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violenza</a:t>
            </a:r>
            <a:r>
              <a:rPr lang="en-US" sz="2000" dirty="0">
                <a:latin typeface="Verdana" panose="020B0604030504040204" pitchFamily="34" charset="0"/>
                <a:ea typeface="Verdana" panose="020B0604030504040204" pitchFamily="34" charset="0"/>
              </a:rPr>
              <a:t>  </a:t>
            </a: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necessità</a:t>
            </a:r>
            <a:r>
              <a:rPr lang="en-US" sz="2000" dirty="0">
                <a:latin typeface="Verdana" panose="020B0604030504040204" pitchFamily="34" charset="0"/>
                <a:ea typeface="Verdana" panose="020B0604030504040204" pitchFamily="34" charset="0"/>
              </a:rPr>
              <a:t> di </a:t>
            </a:r>
            <a:r>
              <a:rPr lang="en-US" sz="2000" dirty="0" err="1">
                <a:latin typeface="Verdana" panose="020B0604030504040204" pitchFamily="34" charset="0"/>
                <a:ea typeface="Verdana" panose="020B0604030504040204" pitchFamily="34" charset="0"/>
              </a:rPr>
              <a:t>attivare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protagonismo</a:t>
            </a:r>
            <a:r>
              <a:rPr lang="en-US" sz="2000" dirty="0">
                <a:latin typeface="Verdana" panose="020B0604030504040204" pitchFamily="34" charset="0"/>
                <a:ea typeface="Verdana" panose="020B0604030504040204" pitchFamily="34" charset="0"/>
              </a:rPr>
              <a:t> e </a:t>
            </a:r>
            <a:r>
              <a:rPr lang="en-US" sz="2000" dirty="0" err="1">
                <a:latin typeface="Verdana" panose="020B0604030504040204" pitchFamily="34" charset="0"/>
                <a:ea typeface="Verdana" panose="020B0604030504040204" pitchFamily="34" charset="0"/>
              </a:rPr>
              <a:t>partecipazione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contro</a:t>
            </a:r>
            <a:r>
              <a:rPr lang="en-US" sz="2000" dirty="0">
                <a:latin typeface="Verdana" panose="020B0604030504040204" pitchFamily="34" charset="0"/>
                <a:ea typeface="Verdana" panose="020B0604030504040204" pitchFamily="34" charset="0"/>
              </a:rPr>
              <a:t> la </a:t>
            </a:r>
            <a:r>
              <a:rPr lang="en-US" sz="2000" dirty="0" err="1">
                <a:latin typeface="Verdana" panose="020B0604030504040204" pitchFamily="34" charset="0"/>
                <a:ea typeface="Verdana" panose="020B0604030504040204" pitchFamily="34" charset="0"/>
              </a:rPr>
              <a:t>delega</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comoda</a:t>
            </a:r>
            <a:r>
              <a:rPr lang="en-US" sz="2000" dirty="0">
                <a:latin typeface="Verdana" panose="020B0604030504040204" pitchFamily="34" charset="0"/>
                <a:ea typeface="Verdana" panose="020B0604030504040204" pitchFamily="34" charset="0"/>
              </a:rPr>
              <a:t> ed </a:t>
            </a:r>
            <a:r>
              <a:rPr lang="en-US" sz="2000" dirty="0" err="1">
                <a:latin typeface="Verdana" panose="020B0604030504040204" pitchFamily="34" charset="0"/>
                <a:ea typeface="Verdana" panose="020B0604030504040204" pitchFamily="34" charset="0"/>
              </a:rPr>
              <a:t>irresponsabile</a:t>
            </a:r>
            <a:r>
              <a:rPr lang="en-US" sz="2000" dirty="0">
                <a:latin typeface="Verdana" panose="020B0604030504040204" pitchFamily="34" charset="0"/>
                <a:ea typeface="Verdana" panose="020B0604030504040204" pitchFamily="34" charset="0"/>
              </a:rPr>
              <a:t> </a:t>
            </a: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a:latin typeface="Verdana" panose="020B0604030504040204" pitchFamily="34" charset="0"/>
                <a:ea typeface="Verdana" panose="020B0604030504040204" pitchFamily="34" charset="0"/>
              </a:rPr>
              <a:t>la </a:t>
            </a:r>
            <a:r>
              <a:rPr lang="en-US" sz="2000" dirty="0" err="1">
                <a:latin typeface="Verdana" panose="020B0604030504040204" pitchFamily="34" charset="0"/>
                <a:ea typeface="Verdana" panose="020B0604030504040204" pitchFamily="34" charset="0"/>
              </a:rPr>
              <a:t>crescente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sensibilità</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nei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riguardi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testimoni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più</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che</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dei</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maestri</a:t>
            </a:r>
            <a:endParaRPr lang="en-US" sz="2000" dirty="0">
              <a:latin typeface="Verdana" panose="020B0604030504040204" pitchFamily="34" charset="0"/>
              <a:ea typeface="Verdana" panose="020B0604030504040204" pitchFamily="34" charset="0"/>
            </a:endParaRPr>
          </a:p>
          <a:p>
            <a:pPr marL="895350" indent="-838200" defTabSz="914400">
              <a:lnSpc>
                <a:spcPct val="110000"/>
              </a:lnSpc>
              <a:spcAft>
                <a:spcPts val="600"/>
              </a:spcAft>
              <a:buClr>
                <a:schemeClr val="accent1"/>
              </a:buClr>
              <a:buSzPct val="110000"/>
              <a:buFont typeface="Wingdings" panose="05000000000000000000" pitchFamily="2" charset="2"/>
              <a:buChar char="§"/>
            </a:pPr>
            <a:r>
              <a:rPr lang="en-US" sz="2000" dirty="0" err="1">
                <a:latin typeface="Verdana" panose="020B0604030504040204" pitchFamily="34" charset="0"/>
                <a:ea typeface="Verdana" panose="020B0604030504040204" pitchFamily="34" charset="0"/>
              </a:rPr>
              <a:t>l’eredità</a:t>
            </a:r>
            <a:r>
              <a:rPr lang="en-US" sz="2000" dirty="0">
                <a:latin typeface="Verdana" panose="020B0604030504040204" pitchFamily="34" charset="0"/>
                <a:ea typeface="Verdana" panose="020B0604030504040204" pitchFamily="34" charset="0"/>
              </a:rPr>
              <a:t> del </a:t>
            </a:r>
            <a:r>
              <a:rPr lang="en-US" sz="2000" dirty="0" err="1">
                <a:latin typeface="Verdana" panose="020B0604030504040204" pitchFamily="34" charset="0"/>
                <a:ea typeface="Verdana" panose="020B0604030504040204" pitchFamily="34" charset="0"/>
              </a:rPr>
              <a:t>Concilio</a:t>
            </a:r>
            <a:r>
              <a:rPr lang="en-US" sz="2000" dirty="0">
                <a:latin typeface="Verdana" panose="020B0604030504040204" pitchFamily="34" charset="0"/>
                <a:ea typeface="Verdana" panose="020B0604030504040204" pitchFamily="34" charset="0"/>
              </a:rPr>
              <a:t> </a:t>
            </a:r>
            <a:r>
              <a:rPr lang="en-US" sz="2000" dirty="0" err="1">
                <a:latin typeface="Verdana" panose="020B0604030504040204" pitchFamily="34" charset="0"/>
                <a:ea typeface="Verdana" panose="020B0604030504040204" pitchFamily="34" charset="0"/>
              </a:rPr>
              <a:t>Vaticano</a:t>
            </a:r>
            <a:r>
              <a:rPr lang="en-US" sz="2000" dirty="0">
                <a:latin typeface="Verdana" panose="020B0604030504040204" pitchFamily="34" charset="0"/>
                <a:ea typeface="Verdana" panose="020B0604030504040204" pitchFamily="34" charset="0"/>
              </a:rPr>
              <a:t> II </a:t>
            </a:r>
            <a:r>
              <a:rPr lang="en-US" sz="2000" dirty="0" err="1">
                <a:latin typeface="Verdana" panose="020B0604030504040204" pitchFamily="34" charset="0"/>
                <a:ea typeface="Verdana" panose="020B0604030504040204" pitchFamily="34" charset="0"/>
              </a:rPr>
              <a:t>nella</a:t>
            </a:r>
            <a:r>
              <a:rPr lang="en-US" sz="2000" dirty="0">
                <a:latin typeface="Verdana" panose="020B0604030504040204" pitchFamily="34" charset="0"/>
                <a:ea typeface="Verdana" panose="020B0604030504040204" pitchFamily="34" charset="0"/>
              </a:rPr>
              <a:t> </a:t>
            </a:r>
            <a:r>
              <a:rPr lang="en-US" sz="2000" i="1" dirty="0">
                <a:latin typeface="Verdana" panose="020B0604030504040204" pitchFamily="34" charset="0"/>
                <a:ea typeface="Verdana" panose="020B0604030504040204" pitchFamily="34" charset="0"/>
              </a:rPr>
              <a:t>Lumen gentium</a:t>
            </a:r>
            <a:r>
              <a:rPr lang="en-US" sz="2000" dirty="0">
                <a:latin typeface="Verdana" panose="020B0604030504040204" pitchFamily="34" charset="0"/>
                <a:ea typeface="Verdana" panose="020B0604030504040204" pitchFamily="34" charset="0"/>
              </a:rPr>
              <a:t> e </a:t>
            </a:r>
            <a:r>
              <a:rPr lang="en-US" sz="2000" dirty="0" err="1">
                <a:latin typeface="Verdana" panose="020B0604030504040204" pitchFamily="34" charset="0"/>
                <a:ea typeface="Verdana" panose="020B0604030504040204" pitchFamily="34" charset="0"/>
              </a:rPr>
              <a:t>nella</a:t>
            </a:r>
            <a:r>
              <a:rPr lang="en-US" sz="2000" dirty="0">
                <a:latin typeface="Verdana" panose="020B0604030504040204" pitchFamily="34" charset="0"/>
                <a:ea typeface="Verdana" panose="020B0604030504040204" pitchFamily="34" charset="0"/>
              </a:rPr>
              <a:t> </a:t>
            </a:r>
            <a:r>
              <a:rPr lang="en-US" sz="2000" i="1" dirty="0">
                <a:latin typeface="Verdana" panose="020B0604030504040204" pitchFamily="34" charset="0"/>
                <a:ea typeface="Verdana" panose="020B0604030504040204" pitchFamily="34" charset="0"/>
              </a:rPr>
              <a:t>Gaudium et </a:t>
            </a:r>
            <a:r>
              <a:rPr lang="en-US" sz="2000" i="1" dirty="0" err="1">
                <a:latin typeface="Verdana" panose="020B0604030504040204" pitchFamily="34" charset="0"/>
                <a:ea typeface="Verdana" panose="020B0604030504040204" pitchFamily="34" charset="0"/>
              </a:rPr>
              <a:t>spes</a:t>
            </a:r>
            <a:r>
              <a:rPr lang="en-US" sz="2000" dirty="0">
                <a:latin typeface="Verdana" panose="020B0604030504040204" pitchFamily="34" charset="0"/>
                <a:ea typeface="Verdana" panose="020B0604030504040204" pitchFamily="34" charset="0"/>
              </a:rPr>
              <a:t>  con una </a:t>
            </a:r>
            <a:r>
              <a:rPr lang="en-US" sz="2000" dirty="0" err="1">
                <a:latin typeface="Verdana" panose="020B0604030504040204" pitchFamily="34" charset="0"/>
                <a:ea typeface="Verdana" panose="020B0604030504040204" pitchFamily="34" charset="0"/>
              </a:rPr>
              <a:t>progressiva</a:t>
            </a:r>
            <a:r>
              <a:rPr lang="en-US" sz="2000" dirty="0">
                <a:latin typeface="Verdana" panose="020B0604030504040204" pitchFamily="34" charset="0"/>
                <a:ea typeface="Verdana" panose="020B0604030504040204" pitchFamily="34" charset="0"/>
              </a:rPr>
              <a:t> presa di </a:t>
            </a:r>
            <a:r>
              <a:rPr lang="en-US" sz="2000" dirty="0" err="1">
                <a:latin typeface="Verdana" panose="020B0604030504040204" pitchFamily="34" charset="0"/>
                <a:ea typeface="Verdana" panose="020B0604030504040204" pitchFamily="34" charset="0"/>
              </a:rPr>
              <a:t>coscienza</a:t>
            </a:r>
            <a:r>
              <a:rPr lang="en-US" sz="2000" dirty="0">
                <a:latin typeface="Verdana" panose="020B0604030504040204" pitchFamily="34" charset="0"/>
                <a:ea typeface="Verdana" panose="020B0604030504040204" pitchFamily="34" charset="0"/>
              </a:rPr>
              <a:t> del </a:t>
            </a:r>
            <a:r>
              <a:rPr lang="en-US" sz="2000" dirty="0" err="1">
                <a:latin typeface="Verdana" panose="020B0604030504040204" pitchFamily="34" charset="0"/>
                <a:ea typeface="Verdana" panose="020B0604030504040204" pitchFamily="34" charset="0"/>
              </a:rPr>
              <a:t>rapporto</a:t>
            </a:r>
            <a:r>
              <a:rPr lang="en-US" sz="2000" dirty="0">
                <a:latin typeface="Verdana" panose="020B0604030504040204" pitchFamily="34" charset="0"/>
                <a:ea typeface="Verdana" panose="020B0604030504040204" pitchFamily="34" charset="0"/>
              </a:rPr>
              <a:t> chiesa–</a:t>
            </a:r>
            <a:r>
              <a:rPr lang="en-US" sz="2000" dirty="0" err="1">
                <a:latin typeface="Verdana" panose="020B0604030504040204" pitchFamily="34" charset="0"/>
                <a:ea typeface="Verdana" panose="020B0604030504040204" pitchFamily="34" charset="0"/>
              </a:rPr>
              <a:t>mondo</a:t>
            </a:r>
            <a:endParaRPr lang="en-US" sz="2000" dirty="0">
              <a:latin typeface="Verdana" panose="020B0604030504040204" pitchFamily="34" charset="0"/>
              <a:ea typeface="Verdana" panose="020B0604030504040204" pitchFamily="34" charset="0"/>
            </a:endParaRPr>
          </a:p>
        </p:txBody>
      </p:sp>
      <p:sp>
        <p:nvSpPr>
          <p:cNvPr id="3" name="Titolo 2">
            <a:extLst>
              <a:ext uri="{FF2B5EF4-FFF2-40B4-BE49-F238E27FC236}">
                <a16:creationId xmlns:a16="http://schemas.microsoft.com/office/drawing/2014/main" id="{06034E04-634E-4520-9C3D-E36785387AB4}"/>
              </a:ext>
            </a:extLst>
          </p:cNvPr>
          <p:cNvSpPr>
            <a:spLocks noGrp="1"/>
          </p:cNvSpPr>
          <p:nvPr>
            <p:ph type="title"/>
          </p:nvPr>
        </p:nvSpPr>
        <p:spPr/>
        <p:txBody>
          <a:bodyPr vert="horz" lIns="228600" tIns="228600" rIns="228600" bIns="228600" rtlCol="0" anchor="ctr">
            <a:normAutofit/>
          </a:bodyPr>
          <a:lstStyle/>
          <a:p>
            <a:pPr algn="l"/>
            <a:r>
              <a:rPr lang="en-US" sz="4400" b="1" dirty="0">
                <a:solidFill>
                  <a:schemeClr val="tx1"/>
                </a:solidFill>
              </a:rPr>
              <a:t>La Caritas </a:t>
            </a:r>
            <a:r>
              <a:rPr lang="en-US" sz="4400" b="1" dirty="0" err="1">
                <a:solidFill>
                  <a:schemeClr val="tx1"/>
                </a:solidFill>
              </a:rPr>
              <a:t>si</a:t>
            </a:r>
            <a:r>
              <a:rPr lang="en-US" sz="4400" b="1" dirty="0">
                <a:solidFill>
                  <a:schemeClr val="tx1"/>
                </a:solidFill>
              </a:rPr>
              <a:t> </a:t>
            </a:r>
            <a:r>
              <a:rPr lang="en-US" sz="4400" b="1" dirty="0" err="1">
                <a:solidFill>
                  <a:schemeClr val="tx1"/>
                </a:solidFill>
              </a:rPr>
              <a:t>ripensa</a:t>
            </a:r>
            <a:r>
              <a:rPr lang="en-US" sz="4400" b="1" dirty="0">
                <a:solidFill>
                  <a:schemeClr val="tx1"/>
                </a:solidFill>
              </a:rPr>
              <a:t> </a:t>
            </a:r>
            <a:r>
              <a:rPr lang="en-US" sz="4400" dirty="0">
                <a:solidFill>
                  <a:schemeClr val="tx1"/>
                </a:solidFill>
              </a:rPr>
              <a:t>ad Alba, in Italia  e </a:t>
            </a:r>
            <a:r>
              <a:rPr lang="en-US" sz="4400" dirty="0" err="1">
                <a:solidFill>
                  <a:schemeClr val="tx1"/>
                </a:solidFill>
              </a:rPr>
              <a:t>nel</a:t>
            </a:r>
            <a:r>
              <a:rPr lang="en-US" sz="4400" dirty="0">
                <a:solidFill>
                  <a:schemeClr val="tx1"/>
                </a:solidFill>
              </a:rPr>
              <a:t> </a:t>
            </a:r>
            <a:r>
              <a:rPr lang="en-US" sz="4400" dirty="0" err="1">
                <a:solidFill>
                  <a:schemeClr val="tx1"/>
                </a:solidFill>
              </a:rPr>
              <a:t>mondo</a:t>
            </a:r>
            <a:endParaRPr lang="en-US" sz="4400" dirty="0">
              <a:solidFill>
                <a:schemeClr val="tx1"/>
              </a:solidFill>
            </a:endParaRPr>
          </a:p>
        </p:txBody>
      </p:sp>
    </p:spTree>
    <p:extLst>
      <p:ext uri="{BB962C8B-B14F-4D97-AF65-F5344CB8AC3E}">
        <p14:creationId xmlns:p14="http://schemas.microsoft.com/office/powerpoint/2010/main" val="5939621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2415CD09-626E-480B-A62A-96EC3629C51C}"/>
              </a:ext>
            </a:extLst>
          </p:cNvPr>
          <p:cNvSpPr txBox="1"/>
          <p:nvPr/>
        </p:nvSpPr>
        <p:spPr>
          <a:xfrm>
            <a:off x="1683860" y="4127408"/>
            <a:ext cx="115379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2006</a:t>
            </a:r>
          </a:p>
        </p:txBody>
      </p:sp>
      <p:sp>
        <p:nvSpPr>
          <p:cNvPr id="8" name="CasellaDiTesto 7">
            <a:extLst>
              <a:ext uri="{FF2B5EF4-FFF2-40B4-BE49-F238E27FC236}">
                <a16:creationId xmlns:a16="http://schemas.microsoft.com/office/drawing/2014/main" id="{95BB355C-A5D9-4602-836F-703A153C5B6A}"/>
              </a:ext>
            </a:extLst>
          </p:cNvPr>
          <p:cNvSpPr txBox="1"/>
          <p:nvPr/>
        </p:nvSpPr>
        <p:spPr>
          <a:xfrm>
            <a:off x="3132527" y="3466993"/>
            <a:ext cx="8221273" cy="584775"/>
          </a:xfrm>
          <a:prstGeom prst="rect">
            <a:avLst/>
          </a:prstGeom>
          <a:solidFill>
            <a:srgbClr val="C00000"/>
          </a:solidFill>
        </p:spPr>
        <p:txBody>
          <a:bodyPr wrap="square" rtlCol="0">
            <a:spAutoFit/>
          </a:bodyPr>
          <a:lstStyle/>
          <a:p>
            <a:r>
              <a:rPr lang="it-IT" altLang="it-IT" sz="3200" i="1" dirty="0">
                <a:solidFill>
                  <a:schemeClr val="bg1"/>
                </a:solidFill>
                <a:latin typeface="+mj-lt"/>
                <a:ea typeface="Times New Roman" panose="02020603050405020304" pitchFamily="18" charset="0"/>
                <a:cs typeface="Times New Roman" panose="02020603050405020304" pitchFamily="18" charset="0"/>
              </a:rPr>
              <a:t>Comunicare il Vangelo in un mondo che cambia</a:t>
            </a:r>
            <a:endParaRPr lang="it-IT" sz="3200" dirty="0">
              <a:solidFill>
                <a:schemeClr val="bg1"/>
              </a:solidFill>
              <a:latin typeface="+mj-lt"/>
            </a:endParaRPr>
          </a:p>
        </p:txBody>
      </p:sp>
      <p:sp>
        <p:nvSpPr>
          <p:cNvPr id="10" name="CasellaDiTesto 9">
            <a:extLst>
              <a:ext uri="{FF2B5EF4-FFF2-40B4-BE49-F238E27FC236}">
                <a16:creationId xmlns:a16="http://schemas.microsoft.com/office/drawing/2014/main" id="{38B9049E-CC13-4F39-BCBB-1F601CBD209A}"/>
              </a:ext>
            </a:extLst>
          </p:cNvPr>
          <p:cNvSpPr txBox="1"/>
          <p:nvPr/>
        </p:nvSpPr>
        <p:spPr>
          <a:xfrm>
            <a:off x="1700756" y="3473615"/>
            <a:ext cx="1120005"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2001</a:t>
            </a:r>
          </a:p>
        </p:txBody>
      </p:sp>
      <p:sp>
        <p:nvSpPr>
          <p:cNvPr id="12" name="CasellaDiTesto 11">
            <a:extLst>
              <a:ext uri="{FF2B5EF4-FFF2-40B4-BE49-F238E27FC236}">
                <a16:creationId xmlns:a16="http://schemas.microsoft.com/office/drawing/2014/main" id="{B7FA340B-A535-4C96-AAAC-C7B359F72246}"/>
              </a:ext>
            </a:extLst>
          </p:cNvPr>
          <p:cNvSpPr txBox="1"/>
          <p:nvPr/>
        </p:nvSpPr>
        <p:spPr>
          <a:xfrm>
            <a:off x="3132527" y="2103011"/>
            <a:ext cx="8221273"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altLang="it-IT" sz="3200" dirty="0" bmk="">
                <a:solidFill>
                  <a:schemeClr val="bg1"/>
                </a:solidFill>
                <a:latin typeface="+mj-lt"/>
                <a:ea typeface="Times New Roman" panose="02020603050405020304" pitchFamily="18" charset="0"/>
                <a:cs typeface="Times New Roman" panose="02020603050405020304" pitchFamily="18" charset="0"/>
              </a:rPr>
              <a:t>L’evangelizzazione e la testimonianza della carità</a:t>
            </a:r>
            <a:endParaRPr lang="it-IT" sz="3200" dirty="0">
              <a:solidFill>
                <a:schemeClr val="bg1"/>
              </a:solidFill>
              <a:latin typeface="+mj-lt"/>
            </a:endParaRPr>
          </a:p>
        </p:txBody>
      </p:sp>
      <p:sp>
        <p:nvSpPr>
          <p:cNvPr id="13" name="CasellaDiTesto 12">
            <a:extLst>
              <a:ext uri="{FF2B5EF4-FFF2-40B4-BE49-F238E27FC236}">
                <a16:creationId xmlns:a16="http://schemas.microsoft.com/office/drawing/2014/main" id="{51258556-EFBD-4D6B-954C-8C02AE717766}"/>
              </a:ext>
            </a:extLst>
          </p:cNvPr>
          <p:cNvSpPr txBox="1"/>
          <p:nvPr/>
        </p:nvSpPr>
        <p:spPr>
          <a:xfrm>
            <a:off x="1700756" y="2095917"/>
            <a:ext cx="114046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1990</a:t>
            </a:r>
          </a:p>
        </p:txBody>
      </p:sp>
      <p:sp>
        <p:nvSpPr>
          <p:cNvPr id="17" name="CasellaDiTesto 16">
            <a:extLst>
              <a:ext uri="{FF2B5EF4-FFF2-40B4-BE49-F238E27FC236}">
                <a16:creationId xmlns:a16="http://schemas.microsoft.com/office/drawing/2014/main" id="{A3FFF954-3F46-46EA-A31F-5EBBE80DD2C6}"/>
              </a:ext>
            </a:extLst>
          </p:cNvPr>
          <p:cNvSpPr txBox="1"/>
          <p:nvPr/>
        </p:nvSpPr>
        <p:spPr>
          <a:xfrm>
            <a:off x="3132527" y="2784766"/>
            <a:ext cx="8221272" cy="584775"/>
          </a:xfrm>
          <a:prstGeom prst="rect">
            <a:avLst/>
          </a:prstGeom>
          <a:solidFill>
            <a:srgbClr val="C00000"/>
          </a:solidFill>
        </p:spPr>
        <p:txBody>
          <a:bodyPr wrap="square" rtlCol="0">
            <a:spAutoFit/>
          </a:bodyPr>
          <a:lstStyle/>
          <a:p>
            <a:r>
              <a:rPr lang="it-IT" altLang="it-IT" sz="3200" i="1" dirty="0" bmk="">
                <a:solidFill>
                  <a:schemeClr val="bg1"/>
                </a:solidFill>
                <a:latin typeface="+mj-lt"/>
                <a:ea typeface="Times New Roman" panose="02020603050405020304" pitchFamily="18" charset="0"/>
              </a:rPr>
              <a:t>Con il dono della carità dentro la storia</a:t>
            </a:r>
            <a:endParaRPr lang="it-IT" sz="3200" dirty="0">
              <a:solidFill>
                <a:schemeClr val="bg1"/>
              </a:solidFill>
              <a:latin typeface="+mj-lt"/>
            </a:endParaRPr>
          </a:p>
        </p:txBody>
      </p:sp>
      <p:sp>
        <p:nvSpPr>
          <p:cNvPr id="18" name="CasellaDiTesto 17">
            <a:extLst>
              <a:ext uri="{FF2B5EF4-FFF2-40B4-BE49-F238E27FC236}">
                <a16:creationId xmlns:a16="http://schemas.microsoft.com/office/drawing/2014/main" id="{33DF2B72-D747-429D-B54D-C254E2A29879}"/>
              </a:ext>
            </a:extLst>
          </p:cNvPr>
          <p:cNvSpPr txBox="1"/>
          <p:nvPr/>
        </p:nvSpPr>
        <p:spPr>
          <a:xfrm>
            <a:off x="3132526" y="4143184"/>
            <a:ext cx="8221273" cy="1077218"/>
          </a:xfrm>
          <a:prstGeom prst="rect">
            <a:avLst/>
          </a:prstGeom>
          <a:solidFill>
            <a:srgbClr val="C00000"/>
          </a:solidFill>
        </p:spPr>
        <p:txBody>
          <a:bodyPr wrap="square" rtlCol="0">
            <a:spAutoFit/>
          </a:bodyPr>
          <a:lstStyle/>
          <a:p>
            <a:r>
              <a:rPr lang="it-IT" altLang="it-IT" sz="3200" i="1" dirty="0">
                <a:solidFill>
                  <a:schemeClr val="bg1"/>
                </a:solidFill>
                <a:latin typeface="+mj-lt"/>
                <a:ea typeface="Times New Roman" panose="02020603050405020304" pitchFamily="18" charset="0"/>
              </a:rPr>
              <a:t>Rigenerati per una speranza viva: testimoni del grande «sì» di Dio all’uomo</a:t>
            </a:r>
            <a:endParaRPr lang="it-IT" sz="3200" dirty="0">
              <a:solidFill>
                <a:schemeClr val="bg1"/>
              </a:solidFill>
              <a:latin typeface="+mj-lt"/>
            </a:endParaRPr>
          </a:p>
        </p:txBody>
      </p:sp>
      <p:sp>
        <p:nvSpPr>
          <p:cNvPr id="20" name="CasellaDiTesto 19">
            <a:extLst>
              <a:ext uri="{FF2B5EF4-FFF2-40B4-BE49-F238E27FC236}">
                <a16:creationId xmlns:a16="http://schemas.microsoft.com/office/drawing/2014/main" id="{37C4E98A-2BFB-4CAF-9367-796DDE285C60}"/>
              </a:ext>
            </a:extLst>
          </p:cNvPr>
          <p:cNvSpPr txBox="1"/>
          <p:nvPr/>
        </p:nvSpPr>
        <p:spPr>
          <a:xfrm>
            <a:off x="1700756" y="2784766"/>
            <a:ext cx="114046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1995</a:t>
            </a:r>
          </a:p>
        </p:txBody>
      </p:sp>
      <p:sp>
        <p:nvSpPr>
          <p:cNvPr id="21" name="CasellaDiTesto 20">
            <a:extLst>
              <a:ext uri="{FF2B5EF4-FFF2-40B4-BE49-F238E27FC236}">
                <a16:creationId xmlns:a16="http://schemas.microsoft.com/office/drawing/2014/main" id="{670396B9-EC95-43DF-91FD-16F0D5C13A04}"/>
              </a:ext>
            </a:extLst>
          </p:cNvPr>
          <p:cNvSpPr txBox="1"/>
          <p:nvPr/>
        </p:nvSpPr>
        <p:spPr>
          <a:xfrm>
            <a:off x="3104668" y="5311818"/>
            <a:ext cx="4153383"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sz="3200" dirty="0" bmk="">
                <a:solidFill>
                  <a:schemeClr val="bg1"/>
                </a:solidFill>
                <a:latin typeface="+mj-lt"/>
                <a:cs typeface="Times New Roman" panose="02020603050405020304" pitchFamily="18" charset="0"/>
              </a:rPr>
              <a:t>Deus Caritas Est</a:t>
            </a:r>
            <a:endParaRPr lang="it-IT" sz="3200" dirty="0">
              <a:solidFill>
                <a:schemeClr val="bg1"/>
              </a:solidFill>
              <a:latin typeface="+mj-lt"/>
            </a:endParaRPr>
          </a:p>
        </p:txBody>
      </p:sp>
      <p:sp>
        <p:nvSpPr>
          <p:cNvPr id="22" name="CasellaDiTesto 21">
            <a:extLst>
              <a:ext uri="{FF2B5EF4-FFF2-40B4-BE49-F238E27FC236}">
                <a16:creationId xmlns:a16="http://schemas.microsoft.com/office/drawing/2014/main" id="{F4A92CA4-4AC0-4491-AB1A-D6D69DD0770C}"/>
              </a:ext>
            </a:extLst>
          </p:cNvPr>
          <p:cNvSpPr txBox="1"/>
          <p:nvPr/>
        </p:nvSpPr>
        <p:spPr>
          <a:xfrm>
            <a:off x="1666965" y="5373373"/>
            <a:ext cx="115379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2006</a:t>
            </a:r>
          </a:p>
        </p:txBody>
      </p:sp>
      <p:sp>
        <p:nvSpPr>
          <p:cNvPr id="23" name="CasellaDiTesto 22">
            <a:extLst>
              <a:ext uri="{FF2B5EF4-FFF2-40B4-BE49-F238E27FC236}">
                <a16:creationId xmlns:a16="http://schemas.microsoft.com/office/drawing/2014/main" id="{F8CE3257-1B3D-4329-8AB3-DCEEB31955F4}"/>
              </a:ext>
            </a:extLst>
          </p:cNvPr>
          <p:cNvSpPr txBox="1"/>
          <p:nvPr/>
        </p:nvSpPr>
        <p:spPr>
          <a:xfrm>
            <a:off x="1700757" y="1361248"/>
            <a:ext cx="1140460"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1980</a:t>
            </a:r>
          </a:p>
        </p:txBody>
      </p:sp>
      <p:sp>
        <p:nvSpPr>
          <p:cNvPr id="24" name="CasellaDiTesto 23">
            <a:extLst>
              <a:ext uri="{FF2B5EF4-FFF2-40B4-BE49-F238E27FC236}">
                <a16:creationId xmlns:a16="http://schemas.microsoft.com/office/drawing/2014/main" id="{255845BC-002E-4123-990E-3A75F0F7C917}"/>
              </a:ext>
            </a:extLst>
          </p:cNvPr>
          <p:cNvSpPr txBox="1"/>
          <p:nvPr/>
        </p:nvSpPr>
        <p:spPr>
          <a:xfrm>
            <a:off x="3132529" y="1358242"/>
            <a:ext cx="4125522"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altLang="it-IT" sz="3200" dirty="0" bmk="">
                <a:solidFill>
                  <a:schemeClr val="bg1"/>
                </a:solidFill>
                <a:latin typeface="+mj-lt"/>
                <a:ea typeface="Times New Roman" panose="02020603050405020304" pitchFamily="18" charset="0"/>
                <a:cs typeface="Times New Roman" panose="02020603050405020304" pitchFamily="18" charset="0"/>
              </a:rPr>
              <a:t>Comunione e comunità</a:t>
            </a:r>
            <a:endParaRPr lang="it-IT" sz="3200" dirty="0">
              <a:solidFill>
                <a:schemeClr val="bg1"/>
              </a:solidFill>
              <a:latin typeface="+mj-lt"/>
            </a:endParaRPr>
          </a:p>
        </p:txBody>
      </p:sp>
      <p:sp>
        <p:nvSpPr>
          <p:cNvPr id="25" name="CasellaDiTesto 24">
            <a:extLst>
              <a:ext uri="{FF2B5EF4-FFF2-40B4-BE49-F238E27FC236}">
                <a16:creationId xmlns:a16="http://schemas.microsoft.com/office/drawing/2014/main" id="{26336F9F-9842-4E3D-8806-DD85B0BAF6C2}"/>
              </a:ext>
            </a:extLst>
          </p:cNvPr>
          <p:cNvSpPr txBox="1"/>
          <p:nvPr/>
        </p:nvSpPr>
        <p:spPr>
          <a:xfrm>
            <a:off x="1683860" y="5993271"/>
            <a:ext cx="1153796"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2800" dirty="0">
                <a:solidFill>
                  <a:schemeClr val="bg2">
                    <a:lumMod val="10000"/>
                  </a:schemeClr>
                </a:solidFill>
                <a:latin typeface="+mj-lt"/>
              </a:rPr>
              <a:t>2010</a:t>
            </a:r>
          </a:p>
        </p:txBody>
      </p:sp>
      <p:sp>
        <p:nvSpPr>
          <p:cNvPr id="26" name="CasellaDiTesto 25">
            <a:extLst>
              <a:ext uri="{FF2B5EF4-FFF2-40B4-BE49-F238E27FC236}">
                <a16:creationId xmlns:a16="http://schemas.microsoft.com/office/drawing/2014/main" id="{E52BC7F1-34D5-46EF-92D5-7AB7C3BFFCDD}"/>
              </a:ext>
            </a:extLst>
          </p:cNvPr>
          <p:cNvSpPr txBox="1"/>
          <p:nvPr/>
        </p:nvSpPr>
        <p:spPr>
          <a:xfrm>
            <a:off x="3104668" y="5993271"/>
            <a:ext cx="8221272" cy="584775"/>
          </a:xfrm>
          <a:prstGeom prst="rect">
            <a:avLst/>
          </a:prstGeom>
          <a:solidFill>
            <a:srgbClr val="C00000"/>
          </a:solidFill>
        </p:spPr>
        <p:txBody>
          <a:bodyPr wrap="square" rtlCol="0">
            <a:spAutoFit/>
          </a:bodyPr>
          <a:lstStyle/>
          <a:p>
            <a:pPr lvl="0" eaLnBrk="0" fontAlgn="base" hangingPunct="0">
              <a:spcBef>
                <a:spcPct val="0"/>
              </a:spcBef>
              <a:spcAft>
                <a:spcPct val="0"/>
              </a:spcAft>
              <a:tabLst>
                <a:tab pos="539750" algn="l"/>
              </a:tabLst>
            </a:pPr>
            <a:r>
              <a:rPr lang="it-IT" sz="3200" dirty="0" bmk="">
                <a:solidFill>
                  <a:schemeClr val="bg1"/>
                </a:solidFill>
                <a:latin typeface="+mj-lt"/>
                <a:cs typeface="Times New Roman" panose="02020603050405020304" pitchFamily="18" charset="0"/>
              </a:rPr>
              <a:t>Educare alla vita buona del Vangelo</a:t>
            </a:r>
            <a:endParaRPr lang="it-IT" sz="3200" dirty="0">
              <a:solidFill>
                <a:schemeClr val="bg1"/>
              </a:solidFill>
              <a:latin typeface="+mj-lt"/>
            </a:endParaRPr>
          </a:p>
        </p:txBody>
      </p:sp>
      <p:sp>
        <p:nvSpPr>
          <p:cNvPr id="15" name="Rettangolo 14">
            <a:extLst>
              <a:ext uri="{FF2B5EF4-FFF2-40B4-BE49-F238E27FC236}">
                <a16:creationId xmlns:a16="http://schemas.microsoft.com/office/drawing/2014/main" id="{F3F788D5-3A50-4789-B6C1-C90909176435}"/>
              </a:ext>
            </a:extLst>
          </p:cNvPr>
          <p:cNvSpPr/>
          <p:nvPr/>
        </p:nvSpPr>
        <p:spPr>
          <a:xfrm>
            <a:off x="1549997" y="402179"/>
            <a:ext cx="9481763" cy="769441"/>
          </a:xfrm>
          <a:prstGeom prst="rect">
            <a:avLst/>
          </a:prstGeom>
        </p:spPr>
        <p:txBody>
          <a:bodyPr wrap="none">
            <a:spAutoFit/>
          </a:bodyPr>
          <a:lstStyle/>
          <a:p>
            <a:r>
              <a:rPr lang="it-IT" sz="4400" b="1" dirty="0">
                <a:latin typeface="Calibri Light" panose="020F0302020204030204" pitchFamily="34" charset="0"/>
                <a:cs typeface="Calibri Light" panose="020F0302020204030204" pitchFamily="34" charset="0"/>
              </a:rPr>
              <a:t>Il cammino di ricerca della Chiesa in Italia</a:t>
            </a:r>
          </a:p>
        </p:txBody>
      </p:sp>
    </p:spTree>
    <p:extLst>
      <p:ext uri="{BB962C8B-B14F-4D97-AF65-F5344CB8AC3E}">
        <p14:creationId xmlns:p14="http://schemas.microsoft.com/office/powerpoint/2010/main" val="3355894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D2388-B102-422F-B111-B1CA7DA09085}"/>
              </a:ext>
            </a:extLst>
          </p:cNvPr>
          <p:cNvSpPr>
            <a:spLocks noGrp="1"/>
          </p:cNvSpPr>
          <p:nvPr>
            <p:ph type="title"/>
          </p:nvPr>
        </p:nvSpPr>
        <p:spPr/>
        <p:txBody>
          <a:bodyPr/>
          <a:lstStyle/>
          <a:p>
            <a:r>
              <a:rPr lang="it-IT" b="0" dirty="0">
                <a:solidFill>
                  <a:srgbClr val="C00000"/>
                </a:solidFill>
                <a:latin typeface="Berlin Sans FB" panose="020E0602020502020306" pitchFamily="34" charset="0"/>
              </a:rPr>
              <a:t>La Caritas in Italia</a:t>
            </a:r>
            <a:endParaRPr lang="it-IT" b="0" dirty="0"/>
          </a:p>
        </p:txBody>
      </p:sp>
      <p:sp>
        <p:nvSpPr>
          <p:cNvPr id="4" name="Sottotitolo 3">
            <a:extLst>
              <a:ext uri="{FF2B5EF4-FFF2-40B4-BE49-F238E27FC236}">
                <a16:creationId xmlns:a16="http://schemas.microsoft.com/office/drawing/2014/main" id="{24CCA696-6EB0-43AA-8DAC-DDDBE2B219D5}"/>
              </a:ext>
            </a:extLst>
          </p:cNvPr>
          <p:cNvSpPr>
            <a:spLocks noGrp="1"/>
          </p:cNvSpPr>
          <p:nvPr>
            <p:ph idx="1"/>
          </p:nvPr>
        </p:nvSpPr>
        <p:spPr>
          <a:xfrm>
            <a:off x="4686300" y="722088"/>
            <a:ext cx="7194018" cy="5406993"/>
          </a:xfrm>
          <a:prstGeom prst="rect">
            <a:avLst/>
          </a:prstGeom>
        </p:spPr>
        <p:txBody>
          <a:bodyPr wrap="square">
            <a:spAutoFit/>
          </a:bodyPr>
          <a:lstStyle/>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è un organismo pastorale deputato a promuovere la testimonianza della carità della comunità cristiana</a:t>
            </a:r>
          </a:p>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è impegnata, oltre che sul versante operativo in risposta ai bisogni, anche e soprattutto su quello pedagogico e di sensibilizzazione</a:t>
            </a:r>
          </a:p>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è coscienza educativa di una carità collegata alla giustizia e alla pace</a:t>
            </a:r>
          </a:p>
          <a:p>
            <a:pPr marL="342900" indent="-342900" algn="just">
              <a:lnSpc>
                <a:spcPct val="150000"/>
              </a:lnSpc>
              <a:buClr>
                <a:srgbClr val="C00000"/>
              </a:buClr>
              <a:buFont typeface="Wingdings" panose="05000000000000000000" pitchFamily="2" charset="2"/>
              <a:buChar char="§"/>
            </a:pPr>
            <a:r>
              <a:rPr lang="it-IT" altLang="it-IT" dirty="0">
                <a:latin typeface="Verdana" panose="020B0604030504040204" pitchFamily="34" charset="0"/>
                <a:ea typeface="Verdana" panose="020B0604030504040204" pitchFamily="34" charset="0"/>
              </a:rPr>
              <a:t>ha avvertito la necessità di assumere il metodo dell’ascolto, dell’osservazione e del discernimento, finalizzato ad animare la comunità cristiana ed il territorio alla solidarietà, alla condivisione ed alla prossimità.  </a:t>
            </a:r>
          </a:p>
        </p:txBody>
      </p:sp>
      <p:sp>
        <p:nvSpPr>
          <p:cNvPr id="3" name="Segnaposto testo 2">
            <a:extLst>
              <a:ext uri="{FF2B5EF4-FFF2-40B4-BE49-F238E27FC236}">
                <a16:creationId xmlns:a16="http://schemas.microsoft.com/office/drawing/2014/main" id="{6A32D06F-B911-4069-B84A-2022734D5A79}"/>
              </a:ext>
            </a:extLst>
          </p:cNvPr>
          <p:cNvSpPr>
            <a:spLocks noGrp="1"/>
          </p:cNvSpPr>
          <p:nvPr>
            <p:ph type="body" sz="half" idx="2"/>
          </p:nvPr>
        </p:nvSpPr>
        <p:spPr>
          <a:xfrm>
            <a:off x="888631" y="2552700"/>
            <a:ext cx="3501197" cy="2248650"/>
          </a:xfrm>
        </p:spPr>
        <p:txBody>
          <a:bodyPr>
            <a:normAutofit/>
          </a:bodyPr>
          <a:lstStyle/>
          <a:p>
            <a:r>
              <a:rPr lang="it-IT" sz="4800" dirty="0">
                <a:solidFill>
                  <a:schemeClr val="bg1"/>
                </a:solidFill>
                <a:latin typeface="Berlin Sans FB" panose="020E0602020502020306" pitchFamily="34" charset="0"/>
              </a:rPr>
              <a:t>La Caritas</a:t>
            </a:r>
          </a:p>
          <a:p>
            <a:r>
              <a:rPr lang="it-IT" sz="4800" dirty="0">
                <a:solidFill>
                  <a:schemeClr val="bg1"/>
                </a:solidFill>
                <a:latin typeface="Berlin Sans FB" panose="020E0602020502020306" pitchFamily="34" charset="0"/>
              </a:rPr>
              <a:t> in Italia</a:t>
            </a:r>
            <a:endParaRPr lang="it-IT" sz="4800" dirty="0">
              <a:solidFill>
                <a:schemeClr val="bg1"/>
              </a:solidFill>
            </a:endParaRPr>
          </a:p>
        </p:txBody>
      </p:sp>
    </p:spTree>
    <p:extLst>
      <p:ext uri="{BB962C8B-B14F-4D97-AF65-F5344CB8AC3E}">
        <p14:creationId xmlns:p14="http://schemas.microsoft.com/office/powerpoint/2010/main" val="17209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10CE3618-1D7A-4256-B2AF-9DB692996C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D91A9185-A7D5-460B-98BC-0BF2EBD3EEB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9" name="Freeform 5">
              <a:extLst>
                <a:ext uri="{FF2B5EF4-FFF2-40B4-BE49-F238E27FC236}">
                  <a16:creationId xmlns:a16="http://schemas.microsoft.com/office/drawing/2014/main" id="{8AFC1764-6516-4F77-BF30-B8ADB3C9F4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FCAFF9F9-F806-47EC-BCAC-9921E719FF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Freeform 7">
              <a:extLst>
                <a:ext uri="{FF2B5EF4-FFF2-40B4-BE49-F238E27FC236}">
                  <a16:creationId xmlns:a16="http://schemas.microsoft.com/office/drawing/2014/main" id="{09D92491-36BD-4861-BA54-DD88E608988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23740E15-AB86-4E5C-A137-07E0DDC035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BE097852-1F54-4EF0-A1BE-561272FCD6D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5C2DF1F9-21CC-430E-84C8-356C73C6FD3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7F11B45B-3EDE-4B6A-903B-0AE6E9DDF4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77FDDC5-477E-420D-B98F-42ABA24772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A92C0474-B573-45C5-84C5-194CE1715FE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2FBC62F8-64D0-4025-99AE-A04E291D90E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7632F945-80B5-4575-A538-29495BF8F2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562CC17-43D4-4E57-AE08-83952EE59D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E1D78CFE-04CA-4101-AFCF-196940B2D1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41F2A149-A64E-4690-B049-18C156A8E20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D9313C72-D62D-4416-A6AE-7EB7D6B54A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77B03BEA-76E5-4ECB-B9BB-D89D27509E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6AF6BECE-416D-4C3A-AD6F-68B08F3CA75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B9197E2A-A098-480D-A2A6-3F3B889EDA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5A493EDB-6C9E-483F-86A6-0F473E5908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9" name="Isosceles Triangle 58">
            <a:extLst>
              <a:ext uri="{FF2B5EF4-FFF2-40B4-BE49-F238E27FC236}">
                <a16:creationId xmlns:a16="http://schemas.microsoft.com/office/drawing/2014/main" id="{3F39476B-1A6D-47CB-AC7A-FB87EF0033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8" name="Titolo 3">
            <a:extLst>
              <a:ext uri="{FF2B5EF4-FFF2-40B4-BE49-F238E27FC236}">
                <a16:creationId xmlns:a16="http://schemas.microsoft.com/office/drawing/2014/main" id="{7330D28B-E672-4127-92A6-375642BEE8E6}"/>
              </a:ext>
            </a:extLst>
          </p:cNvPr>
          <p:cNvSpPr>
            <a:spLocks noGrp="1"/>
          </p:cNvSpPr>
          <p:nvPr>
            <p:ph type="title"/>
          </p:nvPr>
        </p:nvSpPr>
        <p:spPr>
          <a:xfrm>
            <a:off x="609480" y="46220"/>
            <a:ext cx="10972440" cy="1144800"/>
          </a:xfrm>
        </p:spPr>
        <p:txBody>
          <a:bodyPr>
            <a:normAutofit/>
          </a:bodyPr>
          <a:lstStyle/>
          <a:p>
            <a:r>
              <a:rPr lang="it-IT" sz="4400" b="1" dirty="0"/>
              <a:t>Lo stile di Dio rivelato a Mosè</a:t>
            </a:r>
          </a:p>
        </p:txBody>
      </p:sp>
      <p:sp>
        <p:nvSpPr>
          <p:cNvPr id="60" name="Rettangolo 59">
            <a:extLst>
              <a:ext uri="{FF2B5EF4-FFF2-40B4-BE49-F238E27FC236}">
                <a16:creationId xmlns:a16="http://schemas.microsoft.com/office/drawing/2014/main" id="{AE81F346-1836-4890-BDF1-A9F8F1B8ECFC}"/>
              </a:ext>
            </a:extLst>
          </p:cNvPr>
          <p:cNvSpPr/>
          <p:nvPr/>
        </p:nvSpPr>
        <p:spPr>
          <a:xfrm>
            <a:off x="609480" y="1404360"/>
            <a:ext cx="10972440" cy="1938992"/>
          </a:xfrm>
          <a:prstGeom prst="rect">
            <a:avLst/>
          </a:prstGeom>
        </p:spPr>
        <p:txBody>
          <a:bodyPr wrap="square">
            <a:spAutoFit/>
          </a:bodyPr>
          <a:lstStyle/>
          <a:p>
            <a:pPr algn="just"/>
            <a:r>
              <a:rPr lang="it-IT" sz="2000" dirty="0">
                <a:solidFill>
                  <a:schemeClr val="bg2">
                    <a:lumMod val="10000"/>
                  </a:schemeClr>
                </a:solidFill>
                <a:latin typeface="Verdana" panose="020B0604030504040204" pitchFamily="34" charset="0"/>
                <a:ea typeface="Verdana" panose="020B0604030504040204" pitchFamily="34" charset="0"/>
              </a:rPr>
              <a:t>Fin dall’Antico Testamento, lo stile di Dio nel rapporto con gli uomini manifesta l’assunzione di un metodo fatto di ascolto, di osservazione e di discernimento, finalizzato alla realizzazione di interventi di liberazione e salvezza  del popolo in difficoltà e ad educare il popolo a fare altrettanto.</a:t>
            </a:r>
          </a:p>
          <a:p>
            <a:pPr algn="just"/>
            <a:endParaRPr lang="it-IT" sz="2000" dirty="0">
              <a:solidFill>
                <a:schemeClr val="bg2">
                  <a:lumMod val="10000"/>
                </a:schemeClr>
              </a:solidFill>
              <a:latin typeface="Verdana" panose="020B0604030504040204" pitchFamily="34" charset="0"/>
              <a:ea typeface="Verdana" panose="020B0604030504040204" pitchFamily="34" charset="0"/>
            </a:endParaRPr>
          </a:p>
          <a:p>
            <a:endParaRPr lang="it-IT" sz="2000" dirty="0">
              <a:solidFill>
                <a:schemeClr val="bg2">
                  <a:lumMod val="10000"/>
                </a:schemeClr>
              </a:solidFill>
              <a:latin typeface="Verdana" panose="020B0604030504040204" pitchFamily="34" charset="0"/>
              <a:ea typeface="Verdana" panose="020B0604030504040204" pitchFamily="34" charset="0"/>
            </a:endParaRPr>
          </a:p>
        </p:txBody>
      </p:sp>
      <p:sp>
        <p:nvSpPr>
          <p:cNvPr id="61" name="Sottotitolo 4">
            <a:extLst>
              <a:ext uri="{FF2B5EF4-FFF2-40B4-BE49-F238E27FC236}">
                <a16:creationId xmlns:a16="http://schemas.microsoft.com/office/drawing/2014/main" id="{21A81559-9ACC-4755-B2DD-070EFF3A49AA}"/>
              </a:ext>
            </a:extLst>
          </p:cNvPr>
          <p:cNvSpPr txBox="1">
            <a:spLocks/>
          </p:cNvSpPr>
          <p:nvPr/>
        </p:nvSpPr>
        <p:spPr>
          <a:xfrm>
            <a:off x="609480" y="1315708"/>
            <a:ext cx="10972440" cy="1457280"/>
          </a:xfrm>
          <a:prstGeom prst="rect">
            <a:avLst/>
          </a:prstGeom>
        </p:spPr>
        <p:txBody>
          <a:bodyPr vert="horz" lIns="228600" tIns="228600" rIns="228600" bIns="0" rtlCol="0" anchor="b">
            <a:norm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pPr algn="just"/>
            <a:endParaRPr lang="it-IT">
              <a:latin typeface="Verdana" panose="020B0604030504040204" pitchFamily="34" charset="0"/>
              <a:ea typeface="Verdana" panose="020B0604030504040204" pitchFamily="34" charset="0"/>
            </a:endParaRPr>
          </a:p>
          <a:p>
            <a:pPr algn="just"/>
            <a:endParaRPr lang="it-IT" dirty="0">
              <a:latin typeface="Verdana" panose="020B0604030504040204" pitchFamily="34" charset="0"/>
              <a:ea typeface="Verdana" panose="020B0604030504040204" pitchFamily="34" charset="0"/>
            </a:endParaRPr>
          </a:p>
        </p:txBody>
      </p:sp>
      <p:sp>
        <p:nvSpPr>
          <p:cNvPr id="62" name="Titolo 3">
            <a:extLst>
              <a:ext uri="{FF2B5EF4-FFF2-40B4-BE49-F238E27FC236}">
                <a16:creationId xmlns:a16="http://schemas.microsoft.com/office/drawing/2014/main" id="{4A15C44F-72B4-48D5-B724-5904278283B0}"/>
              </a:ext>
            </a:extLst>
          </p:cNvPr>
          <p:cNvSpPr txBox="1">
            <a:spLocks/>
          </p:cNvSpPr>
          <p:nvPr/>
        </p:nvSpPr>
        <p:spPr>
          <a:xfrm>
            <a:off x="609480" y="100739"/>
            <a:ext cx="10972440" cy="1144800"/>
          </a:xfrm>
          <a:prstGeom prst="rect">
            <a:avLst/>
          </a:prstGeom>
        </p:spPr>
        <p:txBody>
          <a:bodyPr vert="horz" lIns="228600" tIns="228600" rIns="228600" bIns="0" rtlCol="0" anchor="b">
            <a:norm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r>
              <a:rPr lang="it-IT" b="1" dirty="0">
                <a:solidFill>
                  <a:srgbClr val="C00000"/>
                </a:solidFill>
              </a:rPr>
              <a:t>Lo stile di Dio rivelato a Mosè</a:t>
            </a:r>
          </a:p>
        </p:txBody>
      </p:sp>
      <p:sp>
        <p:nvSpPr>
          <p:cNvPr id="7" name="CasellaDiTesto 6">
            <a:extLst>
              <a:ext uri="{FF2B5EF4-FFF2-40B4-BE49-F238E27FC236}">
                <a16:creationId xmlns:a16="http://schemas.microsoft.com/office/drawing/2014/main" id="{00D58FC7-81F8-4603-B0FA-98B3BDDB4726}"/>
              </a:ext>
            </a:extLst>
          </p:cNvPr>
          <p:cNvSpPr txBox="1"/>
          <p:nvPr/>
        </p:nvSpPr>
        <p:spPr>
          <a:xfrm>
            <a:off x="568095" y="3250396"/>
            <a:ext cx="11165644" cy="31700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a:solidFill>
                  <a:schemeClr val="bg2">
                    <a:lumMod val="10000"/>
                  </a:schemeClr>
                </a:solidFill>
                <a:latin typeface="Verdana" panose="020B0604030504040204" pitchFamily="34" charset="0"/>
                <a:ea typeface="Verdana" panose="020B0604030504040204" pitchFamily="34" charset="0"/>
              </a:rPr>
              <a:t>“HO OSSERVATO </a:t>
            </a:r>
            <a:r>
              <a:rPr lang="it-IT" sz="2000" dirty="0">
                <a:solidFill>
                  <a:schemeClr val="bg2">
                    <a:lumMod val="10000"/>
                  </a:schemeClr>
                </a:solidFill>
                <a:latin typeface="Verdana" panose="020B0604030504040204" pitchFamily="34" charset="0"/>
                <a:ea typeface="Verdana" panose="020B0604030504040204" pitchFamily="34" charset="0"/>
              </a:rPr>
              <a:t>la miseria del mio popolo in Egitto e</a:t>
            </a:r>
          </a:p>
          <a:p>
            <a:pPr algn="ctr"/>
            <a:endParaRPr lang="it-IT" sz="2000" dirty="0">
              <a:solidFill>
                <a:schemeClr val="bg2">
                  <a:lumMod val="10000"/>
                </a:schemeClr>
              </a:solidFill>
              <a:latin typeface="Verdana" panose="020B0604030504040204" pitchFamily="34" charset="0"/>
              <a:ea typeface="Verdana" panose="020B0604030504040204" pitchFamily="34" charset="0"/>
            </a:endParaRPr>
          </a:p>
          <a:p>
            <a:pPr algn="ctr"/>
            <a:r>
              <a:rPr lang="it-IT" sz="2000" b="1" dirty="0">
                <a:solidFill>
                  <a:schemeClr val="bg2">
                    <a:lumMod val="10000"/>
                  </a:schemeClr>
                </a:solidFill>
                <a:latin typeface="Verdana" panose="020B0604030504040204" pitchFamily="34" charset="0"/>
                <a:ea typeface="Verdana" panose="020B0604030504040204" pitchFamily="34" charset="0"/>
              </a:rPr>
              <a:t>HO UDITO </a:t>
            </a:r>
            <a:r>
              <a:rPr lang="it-IT" sz="2000" dirty="0">
                <a:solidFill>
                  <a:schemeClr val="bg2">
                    <a:lumMod val="10000"/>
                  </a:schemeClr>
                </a:solidFill>
                <a:latin typeface="Verdana" panose="020B0604030504040204" pitchFamily="34" charset="0"/>
                <a:ea typeface="Verdana" panose="020B0604030504040204" pitchFamily="34" charset="0"/>
              </a:rPr>
              <a:t>il suo grido a causa dei suoi sorveglianti; </a:t>
            </a:r>
          </a:p>
          <a:p>
            <a:pPr algn="ctr"/>
            <a:endParaRPr lang="it-IT" sz="2000" dirty="0">
              <a:solidFill>
                <a:schemeClr val="bg2">
                  <a:lumMod val="10000"/>
                </a:schemeClr>
              </a:solidFill>
              <a:latin typeface="Verdana" panose="020B0604030504040204" pitchFamily="34" charset="0"/>
              <a:ea typeface="Verdana" panose="020B0604030504040204" pitchFamily="34" charset="0"/>
            </a:endParaRPr>
          </a:p>
          <a:p>
            <a:pPr algn="ctr"/>
            <a:r>
              <a:rPr lang="it-IT" sz="2000" b="1" dirty="0">
                <a:solidFill>
                  <a:schemeClr val="bg2">
                    <a:lumMod val="10000"/>
                  </a:schemeClr>
                </a:solidFill>
                <a:latin typeface="Verdana" panose="020B0604030504040204" pitchFamily="34" charset="0"/>
                <a:ea typeface="Verdana" panose="020B0604030504040204" pitchFamily="34" charset="0"/>
              </a:rPr>
              <a:t>CONOSCO </a:t>
            </a:r>
            <a:r>
              <a:rPr lang="it-IT" sz="2000" dirty="0">
                <a:solidFill>
                  <a:schemeClr val="bg2">
                    <a:lumMod val="10000"/>
                  </a:schemeClr>
                </a:solidFill>
                <a:latin typeface="Verdana" panose="020B0604030504040204" pitchFamily="34" charset="0"/>
                <a:ea typeface="Verdana" panose="020B0604030504040204" pitchFamily="34" charset="0"/>
              </a:rPr>
              <a:t>infatti le sue sofferenze. </a:t>
            </a:r>
          </a:p>
          <a:p>
            <a:pPr algn="ctr"/>
            <a:endParaRPr lang="it-IT" sz="2000" b="1" dirty="0">
              <a:solidFill>
                <a:schemeClr val="bg2">
                  <a:lumMod val="10000"/>
                </a:schemeClr>
              </a:solidFill>
              <a:latin typeface="Verdana" panose="020B0604030504040204" pitchFamily="34" charset="0"/>
              <a:ea typeface="Verdana" panose="020B0604030504040204" pitchFamily="34" charset="0"/>
            </a:endParaRPr>
          </a:p>
          <a:p>
            <a:pPr algn="ctr"/>
            <a:r>
              <a:rPr lang="it-IT" sz="2000" b="1" dirty="0">
                <a:solidFill>
                  <a:schemeClr val="bg2">
                    <a:lumMod val="10000"/>
                  </a:schemeClr>
                </a:solidFill>
                <a:latin typeface="Verdana" panose="020B0604030504040204" pitchFamily="34" charset="0"/>
                <a:ea typeface="Verdana" panose="020B0604030504040204" pitchFamily="34" charset="0"/>
              </a:rPr>
              <a:t>SONO SCESO PER LIBERARLO </a:t>
            </a:r>
            <a:r>
              <a:rPr lang="it-IT" sz="2000" dirty="0">
                <a:solidFill>
                  <a:schemeClr val="bg2">
                    <a:lumMod val="10000"/>
                  </a:schemeClr>
                </a:solidFill>
                <a:latin typeface="Verdana" panose="020B0604030504040204" pitchFamily="34" charset="0"/>
                <a:ea typeface="Verdana" panose="020B0604030504040204" pitchFamily="34" charset="0"/>
              </a:rPr>
              <a:t>dalla mano dell’Egitto </a:t>
            </a:r>
          </a:p>
          <a:p>
            <a:pPr algn="ctr"/>
            <a:r>
              <a:rPr lang="it-IT" sz="2000" dirty="0">
                <a:solidFill>
                  <a:schemeClr val="bg2">
                    <a:lumMod val="10000"/>
                  </a:schemeClr>
                </a:solidFill>
                <a:latin typeface="Verdana" panose="020B0604030504040204" pitchFamily="34" charset="0"/>
                <a:ea typeface="Verdana" panose="020B0604030504040204" pitchFamily="34" charset="0"/>
              </a:rPr>
              <a:t>e per farlo uscire da questo paese verso un paese bello e spazioso, </a:t>
            </a:r>
          </a:p>
          <a:p>
            <a:pPr algn="ctr"/>
            <a:r>
              <a:rPr lang="it-IT" sz="2000" dirty="0">
                <a:solidFill>
                  <a:schemeClr val="bg2">
                    <a:lumMod val="10000"/>
                  </a:schemeClr>
                </a:solidFill>
                <a:latin typeface="Verdana" panose="020B0604030504040204" pitchFamily="34" charset="0"/>
                <a:ea typeface="Verdana" panose="020B0604030504040204" pitchFamily="34" charset="0"/>
              </a:rPr>
              <a:t>verso un paese dove scorre latte e miele…”</a:t>
            </a:r>
          </a:p>
          <a:p>
            <a:pPr algn="ctr"/>
            <a:r>
              <a:rPr lang="it-IT" sz="2000" dirty="0">
                <a:solidFill>
                  <a:schemeClr val="bg2">
                    <a:lumMod val="10000"/>
                  </a:schemeClr>
                </a:solidFill>
                <a:latin typeface="Verdana" panose="020B0604030504040204" pitchFamily="34" charset="0"/>
                <a:ea typeface="Verdana" panose="020B0604030504040204" pitchFamily="34" charset="0"/>
              </a:rPr>
              <a:t>(Es 3,7-8)</a:t>
            </a:r>
            <a:r>
              <a:rPr lang="it-IT" sz="2000" b="1" dirty="0">
                <a:solidFill>
                  <a:schemeClr val="bg2">
                    <a:lumMod val="10000"/>
                  </a:schemeClr>
                </a:solidFill>
                <a:latin typeface="Verdana" panose="020B0604030504040204" pitchFamily="34" charset="0"/>
                <a:ea typeface="Verdana" panose="020B0604030504040204" pitchFamily="34" charset="0"/>
              </a:rPr>
              <a:t> </a:t>
            </a:r>
            <a:endParaRPr lang="it-IT" sz="2000" dirty="0">
              <a:solidFill>
                <a:schemeClr val="bg2">
                  <a:lumMod val="10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30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84DB7353-7D7A-431B-A5B6-A3845E6F2BB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9E8D15D6-6183-4BE1-A315-C7EC9C1A53F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82A253FA-4E60-4B4D-94B0-93ECFCF3098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E1B39AD1-11BD-457B-822C-A873607F41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CC286005-78D5-4BE4-AA8B-75CDC07E786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09E4A22D-7E83-4F24-97FE-931A93CACC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4351E96B-8DD4-4D5E-A9F0-C47F5F3378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BFF78610-2475-4756-9EC8-5DA7D8902D5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C7ACAE44-681D-4CBC-B2AB-E5131DF5A8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CA22E4A0-73AA-4722-9C16-F3AF9A33EC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BB36E626-EBEB-41C0-B224-8DB049DB4D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D603DEC5-BED4-4DB6-A253-F61CC367423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86AE9DE6-CA9A-479B-A0FB-0E1BAC7A65E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16CB8DC8-E75F-4574-A290-AAB7031BE8A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1CA657E1-3A52-4C23-AA47-EBB2D5C4148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ED4F701B-2A93-464F-A673-54EED5C4C4C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9977C34F-F6C9-4749-B201-7B928802DFF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3A913E6B-DBE9-4291-A34C-36069ECB8E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7D415C04-AB5C-4B76-9E49-EEBAEE64D04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51FDC11-E872-4EAE-A597-822F9FE1708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1B24766B-81CA-44C7-BF11-77A12BA424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4" name="Rectangle 33">
              <a:extLst>
                <a:ext uri="{FF2B5EF4-FFF2-40B4-BE49-F238E27FC236}">
                  <a16:creationId xmlns:a16="http://schemas.microsoft.com/office/drawing/2014/main" id="{1A2F9962-DEB8-461C-8B4C-C0ED0D8A7B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34">
              <a:extLst>
                <a:ext uri="{FF2B5EF4-FFF2-40B4-BE49-F238E27FC236}">
                  <a16:creationId xmlns:a16="http://schemas.microsoft.com/office/drawing/2014/main" id="{C0672E08-EB09-4B8E-8522-24BBC2CFFD2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3447AB64-F3EC-4A1F-BFD4-F0F9DB3DAD7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8" name="Rectangle 37">
            <a:extLst>
              <a:ext uri="{FF2B5EF4-FFF2-40B4-BE49-F238E27FC236}">
                <a16:creationId xmlns:a16="http://schemas.microsoft.com/office/drawing/2014/main" id="{10CE3618-1D7A-4256-B2AF-9DB692996C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91A9185-A7D5-460B-98BC-0BF2EBD3EEBE}"/>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1" name="Freeform 5">
              <a:extLst>
                <a:ext uri="{FF2B5EF4-FFF2-40B4-BE49-F238E27FC236}">
                  <a16:creationId xmlns:a16="http://schemas.microsoft.com/office/drawing/2014/main" id="{8AFC1764-6516-4F77-BF30-B8ADB3C9F4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6">
              <a:extLst>
                <a:ext uri="{FF2B5EF4-FFF2-40B4-BE49-F238E27FC236}">
                  <a16:creationId xmlns:a16="http://schemas.microsoft.com/office/drawing/2014/main" id="{FCAFF9F9-F806-47EC-BCAC-9921E719FF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3" name="Freeform 7">
              <a:extLst>
                <a:ext uri="{FF2B5EF4-FFF2-40B4-BE49-F238E27FC236}">
                  <a16:creationId xmlns:a16="http://schemas.microsoft.com/office/drawing/2014/main" id="{09D92491-36BD-4861-BA54-DD88E608988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8">
              <a:extLst>
                <a:ext uri="{FF2B5EF4-FFF2-40B4-BE49-F238E27FC236}">
                  <a16:creationId xmlns:a16="http://schemas.microsoft.com/office/drawing/2014/main" id="{23740E15-AB86-4E5C-A137-07E0DDC035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9">
              <a:extLst>
                <a:ext uri="{FF2B5EF4-FFF2-40B4-BE49-F238E27FC236}">
                  <a16:creationId xmlns:a16="http://schemas.microsoft.com/office/drawing/2014/main" id="{BE097852-1F54-4EF0-A1BE-561272FCD6D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0">
              <a:extLst>
                <a:ext uri="{FF2B5EF4-FFF2-40B4-BE49-F238E27FC236}">
                  <a16:creationId xmlns:a16="http://schemas.microsoft.com/office/drawing/2014/main" id="{5C2DF1F9-21CC-430E-84C8-356C73C6FD3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1">
              <a:extLst>
                <a:ext uri="{FF2B5EF4-FFF2-40B4-BE49-F238E27FC236}">
                  <a16:creationId xmlns:a16="http://schemas.microsoft.com/office/drawing/2014/main" id="{7F11B45B-3EDE-4B6A-903B-0AE6E9DDF4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2">
              <a:extLst>
                <a:ext uri="{FF2B5EF4-FFF2-40B4-BE49-F238E27FC236}">
                  <a16:creationId xmlns:a16="http://schemas.microsoft.com/office/drawing/2014/main" id="{F77FDDC5-477E-420D-B98F-42ABA24772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3">
              <a:extLst>
                <a:ext uri="{FF2B5EF4-FFF2-40B4-BE49-F238E27FC236}">
                  <a16:creationId xmlns:a16="http://schemas.microsoft.com/office/drawing/2014/main" id="{A92C0474-B573-45C5-84C5-194CE1715FE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4">
              <a:extLst>
                <a:ext uri="{FF2B5EF4-FFF2-40B4-BE49-F238E27FC236}">
                  <a16:creationId xmlns:a16="http://schemas.microsoft.com/office/drawing/2014/main" id="{2FBC62F8-64D0-4025-99AE-A04E291D90E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15">
              <a:extLst>
                <a:ext uri="{FF2B5EF4-FFF2-40B4-BE49-F238E27FC236}">
                  <a16:creationId xmlns:a16="http://schemas.microsoft.com/office/drawing/2014/main" id="{7632F945-80B5-4575-A538-29495BF8F2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6">
              <a:extLst>
                <a:ext uri="{FF2B5EF4-FFF2-40B4-BE49-F238E27FC236}">
                  <a16:creationId xmlns:a16="http://schemas.microsoft.com/office/drawing/2014/main" id="{5562CC17-43D4-4E57-AE08-83952EE59D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3" name="Freeform 17">
              <a:extLst>
                <a:ext uri="{FF2B5EF4-FFF2-40B4-BE49-F238E27FC236}">
                  <a16:creationId xmlns:a16="http://schemas.microsoft.com/office/drawing/2014/main" id="{E1D78CFE-04CA-4101-AFCF-196940B2D1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8">
              <a:extLst>
                <a:ext uri="{FF2B5EF4-FFF2-40B4-BE49-F238E27FC236}">
                  <a16:creationId xmlns:a16="http://schemas.microsoft.com/office/drawing/2014/main" id="{41F2A149-A64E-4690-B049-18C156A8E20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9">
              <a:extLst>
                <a:ext uri="{FF2B5EF4-FFF2-40B4-BE49-F238E27FC236}">
                  <a16:creationId xmlns:a16="http://schemas.microsoft.com/office/drawing/2014/main" id="{D9313C72-D62D-4416-A6AE-7EB7D6B54A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0">
              <a:extLst>
                <a:ext uri="{FF2B5EF4-FFF2-40B4-BE49-F238E27FC236}">
                  <a16:creationId xmlns:a16="http://schemas.microsoft.com/office/drawing/2014/main" id="{77B03BEA-76E5-4ECB-B9BB-D89D27509E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1">
              <a:extLst>
                <a:ext uri="{FF2B5EF4-FFF2-40B4-BE49-F238E27FC236}">
                  <a16:creationId xmlns:a16="http://schemas.microsoft.com/office/drawing/2014/main" id="{6AF6BECE-416D-4C3A-AD6F-68B08F3CA75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2">
              <a:extLst>
                <a:ext uri="{FF2B5EF4-FFF2-40B4-BE49-F238E27FC236}">
                  <a16:creationId xmlns:a16="http://schemas.microsoft.com/office/drawing/2014/main" id="{B9197E2A-A098-480D-A2A6-3F3B889EDA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9" name="Freeform 23">
              <a:extLst>
                <a:ext uri="{FF2B5EF4-FFF2-40B4-BE49-F238E27FC236}">
                  <a16:creationId xmlns:a16="http://schemas.microsoft.com/office/drawing/2014/main" id="{5A493EDB-6C9E-483F-86A6-0F473E5908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1" name="Isosceles Triangle 60">
            <a:extLst>
              <a:ext uri="{FF2B5EF4-FFF2-40B4-BE49-F238E27FC236}">
                <a16:creationId xmlns:a16="http://schemas.microsoft.com/office/drawing/2014/main" id="{3F39476B-1A6D-47CB-AC7A-FB87EF0033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0" name="Titolo 1">
            <a:extLst>
              <a:ext uri="{FF2B5EF4-FFF2-40B4-BE49-F238E27FC236}">
                <a16:creationId xmlns:a16="http://schemas.microsoft.com/office/drawing/2014/main" id="{1D1F8B4F-A594-4C28-AE56-26D7A96171F2}"/>
              </a:ext>
            </a:extLst>
          </p:cNvPr>
          <p:cNvSpPr txBox="1">
            <a:spLocks/>
          </p:cNvSpPr>
          <p:nvPr/>
        </p:nvSpPr>
        <p:spPr>
          <a:xfrm>
            <a:off x="608540" y="46238"/>
            <a:ext cx="10972440" cy="1144800"/>
          </a:xfrm>
          <a:prstGeom prst="rect">
            <a:avLst/>
          </a:prstGeom>
        </p:spPr>
        <p:txBody>
          <a:bodyPr vert="horz" lIns="228600" tIns="228600" rIns="228600" bIns="0" rtlCol="0" anchor="b">
            <a:norm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r>
              <a:rPr lang="it-IT" dirty="0">
                <a:solidFill>
                  <a:srgbClr val="C00000"/>
                </a:solidFill>
              </a:rPr>
              <a:t>Il Buon Samaritano: </a:t>
            </a:r>
            <a:r>
              <a:rPr lang="it-IT" b="1" dirty="0">
                <a:solidFill>
                  <a:srgbClr val="C00000"/>
                </a:solidFill>
              </a:rPr>
              <a:t>un metodo di lavoro</a:t>
            </a:r>
          </a:p>
        </p:txBody>
      </p:sp>
      <p:sp>
        <p:nvSpPr>
          <p:cNvPr id="8" name="Rettangolo 7">
            <a:extLst>
              <a:ext uri="{FF2B5EF4-FFF2-40B4-BE49-F238E27FC236}">
                <a16:creationId xmlns:a16="http://schemas.microsoft.com/office/drawing/2014/main" id="{C52BC9E8-F133-4BB9-8212-1D926F900C5E}"/>
              </a:ext>
            </a:extLst>
          </p:cNvPr>
          <p:cNvSpPr/>
          <p:nvPr/>
        </p:nvSpPr>
        <p:spPr>
          <a:xfrm>
            <a:off x="336957" y="1447574"/>
            <a:ext cx="5835770" cy="5016758"/>
          </a:xfrm>
          <a:prstGeom prst="rect">
            <a:avLst/>
          </a:prstGeom>
        </p:spPr>
        <p:txBody>
          <a:bodyPr wrap="square">
            <a:spAutoFit/>
          </a:bodyPr>
          <a:lstStyle/>
          <a:p>
            <a:pPr algn="just"/>
            <a:r>
              <a:rPr lang="it-IT" sz="1600" b="1" dirty="0">
                <a:solidFill>
                  <a:schemeClr val="tx2"/>
                </a:solidFill>
                <a:latin typeface="Verdana" panose="020B0604030504040204" pitchFamily="34" charset="0"/>
                <a:ea typeface="Verdana" panose="020B0604030504040204" pitchFamily="34" charset="0"/>
              </a:rPr>
              <a:t>Il </a:t>
            </a:r>
            <a:r>
              <a:rPr lang="it-IT" sz="1600" b="1" dirty="0">
                <a:solidFill>
                  <a:schemeClr val="bg2">
                    <a:lumMod val="10000"/>
                  </a:schemeClr>
                </a:solidFill>
                <a:latin typeface="Verdana" panose="020B0604030504040204" pitchFamily="34" charset="0"/>
                <a:ea typeface="Verdana" panose="020B0604030504040204" pitchFamily="34" charset="0"/>
              </a:rPr>
              <a:t>fatto. </a:t>
            </a:r>
            <a:r>
              <a:rPr lang="it-IT" sz="1600" dirty="0">
                <a:solidFill>
                  <a:schemeClr val="bg2">
                    <a:lumMod val="10000"/>
                  </a:schemeClr>
                </a:solidFill>
                <a:latin typeface="Verdana" panose="020B0604030504040204" pitchFamily="34" charset="0"/>
                <a:ea typeface="Verdana" panose="020B0604030504040204" pitchFamily="34" charset="0"/>
              </a:rPr>
              <a:t>“Un uomo scendeva da Gerusalemme a Gerico e incappò nei briganti che lo spogliarono, lo percossero e poi se ne andarono lasciandolo mezzo morto”. </a:t>
            </a:r>
          </a:p>
          <a:p>
            <a:pPr algn="just"/>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b="1" dirty="0">
                <a:solidFill>
                  <a:schemeClr val="bg2">
                    <a:lumMod val="10000"/>
                  </a:schemeClr>
                </a:solidFill>
                <a:latin typeface="Verdana" panose="020B0604030504040204" pitchFamily="34" charset="0"/>
                <a:ea typeface="Verdana" panose="020B0604030504040204" pitchFamily="34" charset="0"/>
              </a:rPr>
              <a:t>La constatazione del fatto. </a:t>
            </a:r>
            <a:r>
              <a:rPr lang="it-IT" sz="1600" dirty="0">
                <a:solidFill>
                  <a:schemeClr val="bg2">
                    <a:lumMod val="10000"/>
                  </a:schemeClr>
                </a:solidFill>
                <a:latin typeface="Verdana" panose="020B0604030504040204" pitchFamily="34" charset="0"/>
                <a:ea typeface="Verdana" panose="020B0604030504040204" pitchFamily="34" charset="0"/>
              </a:rPr>
              <a:t>“Un Samaritano, che era in viaggio, passandogli accanto lo vide e ne ebbe compassione”.</a:t>
            </a:r>
          </a:p>
          <a:p>
            <a:pPr marL="1143000" indent="-1143000" algn="just">
              <a:buFont typeface="+mj-lt"/>
              <a:buAutoNum type="arabicPeriod"/>
            </a:pPr>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b="1" dirty="0">
                <a:solidFill>
                  <a:schemeClr val="bg2">
                    <a:lumMod val="10000"/>
                  </a:schemeClr>
                </a:solidFill>
                <a:latin typeface="Verdana" panose="020B0604030504040204" pitchFamily="34" charset="0"/>
                <a:ea typeface="Verdana" panose="020B0604030504040204" pitchFamily="34" charset="0"/>
              </a:rPr>
              <a:t>Il prendersi cura. </a:t>
            </a:r>
            <a:r>
              <a:rPr lang="it-IT" sz="1600" dirty="0">
                <a:solidFill>
                  <a:schemeClr val="bg2">
                    <a:lumMod val="10000"/>
                  </a:schemeClr>
                </a:solidFill>
                <a:latin typeface="Verdana" panose="020B0604030504040204" pitchFamily="34" charset="0"/>
                <a:ea typeface="Verdana" panose="020B0604030504040204" pitchFamily="34" charset="0"/>
              </a:rPr>
              <a:t>“Gli si fece vicino, gli fasciò le ferite versandovi olio e vino; poi, caricatolo sul suo giumento, lo portò a una locanda e si prese cura di lui”.</a:t>
            </a:r>
          </a:p>
          <a:p>
            <a:pPr algn="just"/>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b="1" dirty="0">
                <a:solidFill>
                  <a:schemeClr val="bg2">
                    <a:lumMod val="10000"/>
                  </a:schemeClr>
                </a:solidFill>
                <a:latin typeface="Verdana" panose="020B0604030504040204" pitchFamily="34" charset="0"/>
                <a:ea typeface="Verdana" panose="020B0604030504040204" pitchFamily="34" charset="0"/>
              </a:rPr>
              <a:t>II coinvolgimento della comunità. </a:t>
            </a:r>
            <a:r>
              <a:rPr lang="it-IT" sz="1600" dirty="0">
                <a:solidFill>
                  <a:schemeClr val="bg2">
                    <a:lumMod val="10000"/>
                  </a:schemeClr>
                </a:solidFill>
                <a:latin typeface="Verdana" panose="020B0604030504040204" pitchFamily="34" charset="0"/>
                <a:ea typeface="Verdana" panose="020B0604030504040204" pitchFamily="34" charset="0"/>
              </a:rPr>
              <a:t>“Il giorno seguente estrasse due denari e li diede all’albergatore, dicendo: «Abbi cura di lui e ciò che spenderai in più te lo rifonderò al mio ritorno».</a:t>
            </a:r>
          </a:p>
          <a:p>
            <a:pPr marL="1143000" indent="-1143000" algn="just">
              <a:buFont typeface="+mj-lt"/>
              <a:buAutoNum type="arabicPeriod"/>
            </a:pPr>
            <a:endParaRPr lang="it-IT" sz="1600" dirty="0">
              <a:solidFill>
                <a:schemeClr val="bg2">
                  <a:lumMod val="10000"/>
                </a:schemeClr>
              </a:solidFill>
              <a:latin typeface="Verdana" panose="020B0604030504040204" pitchFamily="34" charset="0"/>
              <a:ea typeface="Verdana" panose="020B0604030504040204" pitchFamily="34" charset="0"/>
            </a:endParaRPr>
          </a:p>
          <a:p>
            <a:pPr algn="just"/>
            <a:r>
              <a:rPr lang="it-IT" sz="1600" dirty="0">
                <a:solidFill>
                  <a:schemeClr val="bg2">
                    <a:lumMod val="10000"/>
                  </a:schemeClr>
                </a:solidFill>
                <a:latin typeface="Verdana" panose="020B0604030504040204" pitchFamily="34" charset="0"/>
                <a:ea typeface="Verdana" panose="020B0604030504040204" pitchFamily="34" charset="0"/>
              </a:rPr>
              <a:t>Il “</a:t>
            </a:r>
            <a:r>
              <a:rPr lang="it-IT" sz="1600" b="1" dirty="0">
                <a:solidFill>
                  <a:schemeClr val="bg2">
                    <a:lumMod val="10000"/>
                  </a:schemeClr>
                </a:solidFill>
                <a:latin typeface="Verdana" panose="020B0604030504040204" pitchFamily="34" charset="0"/>
                <a:ea typeface="Verdana" panose="020B0604030504040204" pitchFamily="34" charset="0"/>
              </a:rPr>
              <a:t>Va e anche tu fa’ lo stesso</a:t>
            </a:r>
            <a:r>
              <a:rPr lang="it-IT" sz="1600" dirty="0">
                <a:solidFill>
                  <a:schemeClr val="bg2">
                    <a:lumMod val="10000"/>
                  </a:schemeClr>
                </a:solidFill>
                <a:latin typeface="Verdana" panose="020B0604030504040204" pitchFamily="34" charset="0"/>
                <a:ea typeface="Verdana" panose="020B0604030504040204" pitchFamily="34" charset="0"/>
              </a:rPr>
              <a:t>”.</a:t>
            </a:r>
          </a:p>
        </p:txBody>
      </p:sp>
      <p:sp>
        <p:nvSpPr>
          <p:cNvPr id="62" name="CasellaDiTesto 61">
            <a:extLst>
              <a:ext uri="{FF2B5EF4-FFF2-40B4-BE49-F238E27FC236}">
                <a16:creationId xmlns:a16="http://schemas.microsoft.com/office/drawing/2014/main" id="{8612D224-5F13-4E62-A82F-DE864F453E10}"/>
              </a:ext>
            </a:extLst>
          </p:cNvPr>
          <p:cNvSpPr txBox="1"/>
          <p:nvPr/>
        </p:nvSpPr>
        <p:spPr>
          <a:xfrm>
            <a:off x="6524585" y="1460775"/>
            <a:ext cx="5155378" cy="523220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sz="1600" dirty="0">
                <a:solidFill>
                  <a:schemeClr val="tx1"/>
                </a:solidFill>
                <a:latin typeface="Verdana" panose="020B0604030504040204" pitchFamily="34" charset="0"/>
                <a:ea typeface="Verdana" panose="020B0604030504040204" pitchFamily="34" charset="0"/>
              </a:rPr>
              <a:t>E’ il saper ascoltare ogni forma di emergenza che irrompe nel quotidiano sul territorio e altrove.</a:t>
            </a: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E’ l’entrare dentro il fatto, è l’osservare, il rendersi conto e scegliere di farsi carico, di intervenire, di mettersi in gioco.</a:t>
            </a: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E’ il fermarsi, il capire e il decidersi, per farsi carico della situazione conosciuta e offrire una prima risposta di liberazione.</a:t>
            </a: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Da parte dei commentatori, la locanda è indicata come l’immagine della comunità. </a:t>
            </a:r>
          </a:p>
          <a:p>
            <a:pPr algn="just"/>
            <a:r>
              <a:rPr lang="it-IT" sz="1600" dirty="0">
                <a:solidFill>
                  <a:schemeClr val="tx1"/>
                </a:solidFill>
                <a:latin typeface="Verdana" panose="020B0604030504040204" pitchFamily="34" charset="0"/>
                <a:ea typeface="Verdana" panose="020B0604030504040204" pitchFamily="34" charset="0"/>
              </a:rPr>
              <a:t>E’ evidenziata quindi l’azione di animare, di far prendere consapevolezza e coinvolgere la comunità.</a:t>
            </a:r>
          </a:p>
          <a:p>
            <a:pPr algn="just"/>
            <a:endParaRPr lang="it-IT" sz="1600" dirty="0">
              <a:solidFill>
                <a:schemeClr val="tx1"/>
              </a:solidFill>
              <a:latin typeface="Verdana" panose="020B0604030504040204" pitchFamily="34" charset="0"/>
              <a:ea typeface="Verdana" panose="020B0604030504040204" pitchFamily="34" charset="0"/>
            </a:endParaRPr>
          </a:p>
          <a:p>
            <a:pPr algn="just"/>
            <a:endParaRPr lang="it-IT" sz="1600" dirty="0">
              <a:solidFill>
                <a:schemeClr val="tx1"/>
              </a:solidFill>
              <a:latin typeface="Verdana" panose="020B0604030504040204" pitchFamily="34" charset="0"/>
              <a:ea typeface="Verdana" panose="020B0604030504040204" pitchFamily="34" charset="0"/>
            </a:endParaRPr>
          </a:p>
          <a:p>
            <a:pPr algn="just"/>
            <a:r>
              <a:rPr lang="it-IT" sz="1600" dirty="0">
                <a:solidFill>
                  <a:schemeClr val="tx1"/>
                </a:solidFill>
                <a:latin typeface="Verdana" panose="020B0604030504040204" pitchFamily="34" charset="0"/>
                <a:ea typeface="Verdana" panose="020B0604030504040204" pitchFamily="34" charset="0"/>
              </a:rPr>
              <a:t>E’ l’invito a far nostro questo stile.</a:t>
            </a:r>
          </a:p>
          <a:p>
            <a:pPr algn="just"/>
            <a:endParaRPr lang="it-IT" sz="1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01036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EB2572-93FE-4996-B5A2-2554189F0241}"/>
              </a:ext>
            </a:extLst>
          </p:cNvPr>
          <p:cNvSpPr>
            <a:spLocks noGrp="1"/>
          </p:cNvSpPr>
          <p:nvPr>
            <p:ph type="title"/>
          </p:nvPr>
        </p:nvSpPr>
        <p:spPr/>
        <p:txBody>
          <a:bodyPr>
            <a:noAutofit/>
          </a:bodyPr>
          <a:lstStyle/>
          <a:p>
            <a:r>
              <a:rPr lang="it-IT" altLang="it-IT" sz="3200" b="1" dirty="0"/>
              <a:t>che si rifà allo stile di Dio stesso, nel suo rapportarsi con l’umanità dentro la storia</a:t>
            </a:r>
            <a:endParaRPr lang="it-IT" sz="3200" b="1" dirty="0"/>
          </a:p>
        </p:txBody>
      </p:sp>
      <p:sp>
        <p:nvSpPr>
          <p:cNvPr id="11" name="CasellaDiTesto 10">
            <a:extLst>
              <a:ext uri="{FF2B5EF4-FFF2-40B4-BE49-F238E27FC236}">
                <a16:creationId xmlns:a16="http://schemas.microsoft.com/office/drawing/2014/main" id="{D55ED172-6874-4F94-827D-F264B9B12635}"/>
              </a:ext>
            </a:extLst>
          </p:cNvPr>
          <p:cNvSpPr txBox="1"/>
          <p:nvPr/>
        </p:nvSpPr>
        <p:spPr>
          <a:xfrm>
            <a:off x="6706933" y="919539"/>
            <a:ext cx="1796143" cy="523220"/>
          </a:xfrm>
          <a:prstGeom prst="rect">
            <a:avLst/>
          </a:prstGeom>
          <a:noFill/>
        </p:spPr>
        <p:txBody>
          <a:bodyPr wrap="square" rtlCol="0">
            <a:spAutoFit/>
          </a:bodyPr>
          <a:lstStyle/>
          <a:p>
            <a:pPr algn="ctr"/>
            <a:r>
              <a:rPr lang="it-IT" sz="2800" b="1" dirty="0">
                <a:solidFill>
                  <a:schemeClr val="bg2">
                    <a:lumMod val="10000"/>
                  </a:schemeClr>
                </a:solidFill>
                <a:latin typeface="+mj-lt"/>
              </a:rPr>
              <a:t>ASCOLTARE</a:t>
            </a:r>
            <a:endParaRPr lang="it-IT" sz="2400" b="1" dirty="0">
              <a:solidFill>
                <a:schemeClr val="bg2">
                  <a:lumMod val="10000"/>
                </a:schemeClr>
              </a:solidFill>
              <a:latin typeface="+mj-lt"/>
            </a:endParaRPr>
          </a:p>
        </p:txBody>
      </p:sp>
      <p:sp>
        <p:nvSpPr>
          <p:cNvPr id="12" name="CasellaDiTesto 11">
            <a:extLst>
              <a:ext uri="{FF2B5EF4-FFF2-40B4-BE49-F238E27FC236}">
                <a16:creationId xmlns:a16="http://schemas.microsoft.com/office/drawing/2014/main" id="{04400274-7848-47DA-AA25-CE2E18D32D3A}"/>
              </a:ext>
            </a:extLst>
          </p:cNvPr>
          <p:cNvSpPr txBox="1"/>
          <p:nvPr/>
        </p:nvSpPr>
        <p:spPr>
          <a:xfrm>
            <a:off x="9922743" y="1975134"/>
            <a:ext cx="1994205" cy="523220"/>
          </a:xfrm>
          <a:prstGeom prst="rect">
            <a:avLst/>
          </a:prstGeom>
          <a:noFill/>
        </p:spPr>
        <p:txBody>
          <a:bodyPr wrap="square" rtlCol="0">
            <a:spAutoFit/>
          </a:bodyPr>
          <a:lstStyle/>
          <a:p>
            <a:r>
              <a:rPr lang="it-IT" sz="2800" b="1" dirty="0">
                <a:solidFill>
                  <a:schemeClr val="bg2">
                    <a:lumMod val="10000"/>
                  </a:schemeClr>
                </a:solidFill>
                <a:latin typeface="+mj-lt"/>
              </a:rPr>
              <a:t>OSSERVARE</a:t>
            </a:r>
          </a:p>
        </p:txBody>
      </p:sp>
      <p:sp>
        <p:nvSpPr>
          <p:cNvPr id="13" name="CasellaDiTesto 12">
            <a:extLst>
              <a:ext uri="{FF2B5EF4-FFF2-40B4-BE49-F238E27FC236}">
                <a16:creationId xmlns:a16="http://schemas.microsoft.com/office/drawing/2014/main" id="{D00F88F0-514C-43F9-BC53-DBF928C908C0}"/>
              </a:ext>
            </a:extLst>
          </p:cNvPr>
          <p:cNvSpPr txBox="1"/>
          <p:nvPr/>
        </p:nvSpPr>
        <p:spPr>
          <a:xfrm>
            <a:off x="9435116" y="4138652"/>
            <a:ext cx="2622606" cy="584775"/>
          </a:xfrm>
          <a:prstGeom prst="rect">
            <a:avLst/>
          </a:prstGeom>
          <a:noFill/>
        </p:spPr>
        <p:txBody>
          <a:bodyPr wrap="square" rtlCol="0">
            <a:spAutoFit/>
          </a:bodyPr>
          <a:lstStyle/>
          <a:p>
            <a:r>
              <a:rPr lang="it-IT" sz="3200" b="1" dirty="0">
                <a:solidFill>
                  <a:schemeClr val="bg2">
                    <a:lumMod val="10000"/>
                  </a:schemeClr>
                </a:solidFill>
                <a:latin typeface="+mj-lt"/>
              </a:rPr>
              <a:t>DISCERNERE</a:t>
            </a:r>
            <a:endParaRPr lang="it-IT" sz="2800" b="1" dirty="0">
              <a:solidFill>
                <a:schemeClr val="bg2">
                  <a:lumMod val="10000"/>
                </a:schemeClr>
              </a:solidFill>
              <a:latin typeface="+mj-lt"/>
            </a:endParaRPr>
          </a:p>
        </p:txBody>
      </p:sp>
      <p:sp>
        <p:nvSpPr>
          <p:cNvPr id="14" name="CasellaDiTesto 13">
            <a:extLst>
              <a:ext uri="{FF2B5EF4-FFF2-40B4-BE49-F238E27FC236}">
                <a16:creationId xmlns:a16="http://schemas.microsoft.com/office/drawing/2014/main" id="{281EB628-DEB6-47D7-8185-45C1D67523AB}"/>
              </a:ext>
            </a:extLst>
          </p:cNvPr>
          <p:cNvSpPr txBox="1"/>
          <p:nvPr/>
        </p:nvSpPr>
        <p:spPr>
          <a:xfrm>
            <a:off x="6890092" y="5485053"/>
            <a:ext cx="2179738" cy="523220"/>
          </a:xfrm>
          <a:prstGeom prst="rect">
            <a:avLst/>
          </a:prstGeom>
          <a:noFill/>
        </p:spPr>
        <p:txBody>
          <a:bodyPr wrap="square" rtlCol="0">
            <a:spAutoFit/>
          </a:bodyPr>
          <a:lstStyle/>
          <a:p>
            <a:r>
              <a:rPr lang="it-IT" sz="2800" b="1" dirty="0">
                <a:solidFill>
                  <a:schemeClr val="bg2">
                    <a:lumMod val="10000"/>
                  </a:schemeClr>
                </a:solidFill>
                <a:latin typeface="+mj-lt"/>
              </a:rPr>
              <a:t>PER ANIMARE</a:t>
            </a:r>
          </a:p>
        </p:txBody>
      </p:sp>
      <p:sp>
        <p:nvSpPr>
          <p:cNvPr id="15" name="CasellaDiTesto 14">
            <a:extLst>
              <a:ext uri="{FF2B5EF4-FFF2-40B4-BE49-F238E27FC236}">
                <a16:creationId xmlns:a16="http://schemas.microsoft.com/office/drawing/2014/main" id="{5C7180C8-2D31-4D11-A1C4-E67586A567B3}"/>
              </a:ext>
            </a:extLst>
          </p:cNvPr>
          <p:cNvSpPr txBox="1"/>
          <p:nvPr/>
        </p:nvSpPr>
        <p:spPr>
          <a:xfrm>
            <a:off x="4882690" y="2870260"/>
            <a:ext cx="1899559" cy="1384995"/>
          </a:xfrm>
          <a:prstGeom prst="rect">
            <a:avLst/>
          </a:prstGeom>
          <a:noFill/>
        </p:spPr>
        <p:txBody>
          <a:bodyPr wrap="square" rtlCol="0">
            <a:spAutoFit/>
          </a:bodyPr>
          <a:lstStyle/>
          <a:p>
            <a:r>
              <a:rPr lang="it-IT" sz="2800" b="1" dirty="0">
                <a:solidFill>
                  <a:schemeClr val="bg2">
                    <a:lumMod val="10000"/>
                  </a:schemeClr>
                </a:solidFill>
                <a:latin typeface="+mj-lt"/>
              </a:rPr>
              <a:t>COMUNITA’ E TERRITORIO</a:t>
            </a:r>
          </a:p>
        </p:txBody>
      </p:sp>
      <p:sp>
        <p:nvSpPr>
          <p:cNvPr id="20" name="Freccia a destra 19">
            <a:extLst>
              <a:ext uri="{FF2B5EF4-FFF2-40B4-BE49-F238E27FC236}">
                <a16:creationId xmlns:a16="http://schemas.microsoft.com/office/drawing/2014/main" id="{AF9DE7E5-BB49-4DE7-8D8A-0FEB9AFA32D2}"/>
              </a:ext>
            </a:extLst>
          </p:cNvPr>
          <p:cNvSpPr/>
          <p:nvPr/>
        </p:nvSpPr>
        <p:spPr>
          <a:xfrm rot="1246560">
            <a:off x="8696455" y="1303401"/>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21" name="Freccia a destra 20">
            <a:extLst>
              <a:ext uri="{FF2B5EF4-FFF2-40B4-BE49-F238E27FC236}">
                <a16:creationId xmlns:a16="http://schemas.microsoft.com/office/drawing/2014/main" id="{89C4DD49-C4C2-48B6-8867-ADC144702283}"/>
              </a:ext>
            </a:extLst>
          </p:cNvPr>
          <p:cNvSpPr/>
          <p:nvPr/>
        </p:nvSpPr>
        <p:spPr>
          <a:xfrm rot="5400000">
            <a:off x="10073308" y="3008379"/>
            <a:ext cx="1047602" cy="447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22" name="Freccia a destra 21">
            <a:extLst>
              <a:ext uri="{FF2B5EF4-FFF2-40B4-BE49-F238E27FC236}">
                <a16:creationId xmlns:a16="http://schemas.microsoft.com/office/drawing/2014/main" id="{E62BDD56-0D2A-44EC-80DF-02C95478EDA5}"/>
              </a:ext>
            </a:extLst>
          </p:cNvPr>
          <p:cNvSpPr/>
          <p:nvPr/>
        </p:nvSpPr>
        <p:spPr>
          <a:xfrm rot="8931677">
            <a:off x="9382462" y="4953217"/>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800">
              <a:latin typeface="+mj-lt"/>
            </a:endParaRPr>
          </a:p>
        </p:txBody>
      </p:sp>
      <p:sp>
        <p:nvSpPr>
          <p:cNvPr id="23" name="Freccia a destra 22">
            <a:extLst>
              <a:ext uri="{FF2B5EF4-FFF2-40B4-BE49-F238E27FC236}">
                <a16:creationId xmlns:a16="http://schemas.microsoft.com/office/drawing/2014/main" id="{0449AE93-0003-4C16-879B-7D4239C9EC5B}"/>
              </a:ext>
            </a:extLst>
          </p:cNvPr>
          <p:cNvSpPr/>
          <p:nvPr/>
        </p:nvSpPr>
        <p:spPr>
          <a:xfrm rot="19138325">
            <a:off x="5475202" y="1780166"/>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24" name="Freccia a destra 23">
            <a:extLst>
              <a:ext uri="{FF2B5EF4-FFF2-40B4-BE49-F238E27FC236}">
                <a16:creationId xmlns:a16="http://schemas.microsoft.com/office/drawing/2014/main" id="{C7B0089D-02D8-4EE8-963D-CE0BFCC4E590}"/>
              </a:ext>
            </a:extLst>
          </p:cNvPr>
          <p:cNvSpPr/>
          <p:nvPr/>
        </p:nvSpPr>
        <p:spPr>
          <a:xfrm rot="14075218">
            <a:off x="5475201" y="4560828"/>
            <a:ext cx="1306287" cy="49107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latin typeface="+mj-lt"/>
            </a:endParaRPr>
          </a:p>
        </p:txBody>
      </p:sp>
      <p:sp>
        <p:nvSpPr>
          <p:cNvPr id="3" name="CasellaDiTesto 2">
            <a:extLst>
              <a:ext uri="{FF2B5EF4-FFF2-40B4-BE49-F238E27FC236}">
                <a16:creationId xmlns:a16="http://schemas.microsoft.com/office/drawing/2014/main" id="{3AE0905B-671D-4174-805A-38D488A42CE3}"/>
              </a:ext>
            </a:extLst>
          </p:cNvPr>
          <p:cNvSpPr txBox="1"/>
          <p:nvPr/>
        </p:nvSpPr>
        <p:spPr>
          <a:xfrm>
            <a:off x="723900" y="1621191"/>
            <a:ext cx="3829051" cy="707886"/>
          </a:xfrm>
          <a:prstGeom prst="rect">
            <a:avLst/>
          </a:prstGeom>
          <a:solidFill>
            <a:schemeClr val="bg1"/>
          </a:solidFill>
        </p:spPr>
        <p:txBody>
          <a:bodyPr wrap="square" rtlCol="0">
            <a:spAutoFit/>
          </a:bodyPr>
          <a:lstStyle/>
          <a:p>
            <a:r>
              <a:rPr lang="it-IT" altLang="it-IT" sz="4000" b="1" dirty="0">
                <a:latin typeface="+mj-lt"/>
              </a:rPr>
              <a:t>UN METODO</a:t>
            </a:r>
            <a:endParaRPr lang="it-IT" sz="4000" dirty="0">
              <a:latin typeface="+mj-lt"/>
            </a:endParaRPr>
          </a:p>
        </p:txBody>
      </p:sp>
    </p:spTree>
    <p:extLst>
      <p:ext uri="{BB962C8B-B14F-4D97-AF65-F5344CB8AC3E}">
        <p14:creationId xmlns:p14="http://schemas.microsoft.com/office/powerpoint/2010/main" val="1017624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F27777-1D97-4B98-AB1A-883C127F4976}"/>
              </a:ext>
            </a:extLst>
          </p:cNvPr>
          <p:cNvSpPr>
            <a:spLocks noGrp="1"/>
          </p:cNvSpPr>
          <p:nvPr>
            <p:ph type="title"/>
          </p:nvPr>
        </p:nvSpPr>
        <p:spPr/>
        <p:txBody>
          <a:bodyPr>
            <a:normAutofit/>
          </a:bodyPr>
          <a:lstStyle/>
          <a:p>
            <a:pPr algn="l"/>
            <a:r>
              <a:rPr lang="it-IT" sz="4400" b="1" dirty="0"/>
              <a:t>Ascoltare</a:t>
            </a:r>
          </a:p>
        </p:txBody>
      </p:sp>
      <p:sp>
        <p:nvSpPr>
          <p:cNvPr id="4" name="Sottotitolo 2">
            <a:extLst>
              <a:ext uri="{FF2B5EF4-FFF2-40B4-BE49-F238E27FC236}">
                <a16:creationId xmlns:a16="http://schemas.microsoft.com/office/drawing/2014/main" id="{D99E3D81-7EF9-434B-B7D8-25B6D9F0E02A}"/>
              </a:ext>
            </a:extLst>
          </p:cNvPr>
          <p:cNvSpPr>
            <a:spLocks noGrp="1"/>
          </p:cNvSpPr>
          <p:nvPr>
            <p:ph type="subTitle"/>
          </p:nvPr>
        </p:nvSpPr>
        <p:spPr>
          <a:xfrm>
            <a:off x="361950" y="2156223"/>
            <a:ext cx="5320696" cy="941732"/>
          </a:xfrm>
        </p:spPr>
        <p:txBody>
          <a:bodyPr>
            <a:normAutofit/>
          </a:bodyPr>
          <a:lstStyle/>
          <a:p>
            <a:pPr marL="457200" indent="-457200" algn="l">
              <a:buClr>
                <a:srgbClr val="C00000"/>
              </a:buClr>
              <a:buFont typeface="Wingdings" panose="05000000000000000000" pitchFamily="2" charset="2"/>
              <a:buChar char="§"/>
            </a:pPr>
            <a:r>
              <a:rPr lang="it-IT" sz="2800" b="0" dirty="0">
                <a:solidFill>
                  <a:schemeClr val="bg2">
                    <a:lumMod val="10000"/>
                  </a:schemeClr>
                </a:solidFill>
                <a:latin typeface="+mj-lt"/>
              </a:rPr>
              <a:t>Non è una modalità tecnica da “operatore Caritas” </a:t>
            </a:r>
          </a:p>
        </p:txBody>
      </p:sp>
      <p:sp>
        <p:nvSpPr>
          <p:cNvPr id="5" name="Sottotitolo 2">
            <a:extLst>
              <a:ext uri="{FF2B5EF4-FFF2-40B4-BE49-F238E27FC236}">
                <a16:creationId xmlns:a16="http://schemas.microsoft.com/office/drawing/2014/main" id="{0AA89DB4-28D3-446A-AAFB-A0EB66C89BD6}"/>
              </a:ext>
            </a:extLst>
          </p:cNvPr>
          <p:cNvSpPr>
            <a:spLocks noGrp="1"/>
          </p:cNvSpPr>
          <p:nvPr>
            <p:ph type="subTitle"/>
          </p:nvPr>
        </p:nvSpPr>
        <p:spPr>
          <a:xfrm>
            <a:off x="6509356" y="1809750"/>
            <a:ext cx="5417509" cy="4774650"/>
          </a:xfrm>
          <a:solidFill>
            <a:srgbClr val="C00000">
              <a:alpha val="45000"/>
            </a:srgbClr>
          </a:solidFill>
        </p:spPr>
        <p:style>
          <a:lnRef idx="2">
            <a:schemeClr val="accent2"/>
          </a:lnRef>
          <a:fillRef idx="1">
            <a:schemeClr val="lt1"/>
          </a:fillRef>
          <a:effectRef idx="0">
            <a:schemeClr val="accent2"/>
          </a:effectRef>
          <a:fontRef idx="minor">
            <a:schemeClr val="dk1"/>
          </a:fontRef>
        </p:style>
        <p:txBody>
          <a:bodyPr>
            <a:noAutofit/>
          </a:bodyPr>
          <a:lstStyle/>
          <a:p>
            <a:pPr marL="571500" lvl="0" indent="-571500" algn="just">
              <a:lnSpc>
                <a:spcPct val="100000"/>
              </a:lnSpc>
              <a:buFontTx/>
              <a:buChar char="-"/>
            </a:pPr>
            <a:endParaRPr lang="it-IT" sz="2000" b="0" dirty="0">
              <a:solidFill>
                <a:schemeClr val="tx1"/>
              </a:solidFill>
              <a:latin typeface="Verdana" panose="020B0604030504040204" pitchFamily="34" charset="0"/>
              <a:ea typeface="Verdana" panose="020B0604030504040204" pitchFamily="34" charset="0"/>
            </a:endParaRPr>
          </a:p>
          <a:p>
            <a:pPr marL="611187" lvl="0"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Generare occasioni di ascolto</a:t>
            </a:r>
          </a:p>
          <a:p>
            <a:pPr marL="611187" lvl="0"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 </a:t>
            </a:r>
          </a:p>
          <a:p>
            <a:pPr marL="611187" lvl="0"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Dare voce agli emarginati</a:t>
            </a:r>
          </a:p>
          <a:p>
            <a:pPr marL="611187" lvl="0" indent="-342900" algn="just">
              <a:lnSpc>
                <a:spcPct val="100000"/>
              </a:lnSpc>
              <a:buFont typeface="Wingdings" panose="05000000000000000000" pitchFamily="2" charset="2"/>
              <a:buChar char="§"/>
            </a:pPr>
            <a:endParaRPr lang="it-IT" sz="2400" b="0" dirty="0">
              <a:solidFill>
                <a:schemeClr val="tx1"/>
              </a:solidFill>
              <a:latin typeface="Verdana" panose="020B0604030504040204" pitchFamily="34" charset="0"/>
              <a:ea typeface="Verdana" panose="020B0604030504040204" pitchFamily="34" charset="0"/>
            </a:endParaRPr>
          </a:p>
          <a:p>
            <a:pPr marL="611187"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Guardare non persone singole ma anche dei contesti in cui queste vivono e crescono </a:t>
            </a:r>
          </a:p>
          <a:p>
            <a:pPr marL="611187" indent="-342900" algn="just">
              <a:lnSpc>
                <a:spcPct val="100000"/>
              </a:lnSpc>
              <a:buFont typeface="Wingdings" panose="05000000000000000000" pitchFamily="2" charset="2"/>
              <a:buChar char="§"/>
            </a:pPr>
            <a:endParaRPr lang="it-IT" sz="2400" b="0" dirty="0">
              <a:solidFill>
                <a:schemeClr val="tx1"/>
              </a:solidFill>
              <a:latin typeface="Verdana" panose="020B0604030504040204" pitchFamily="34" charset="0"/>
              <a:ea typeface="Verdana" panose="020B0604030504040204" pitchFamily="34" charset="0"/>
            </a:endParaRPr>
          </a:p>
          <a:p>
            <a:pPr marL="611187" indent="-342900" algn="just">
              <a:lnSpc>
                <a:spcPct val="100000"/>
              </a:lnSpc>
              <a:buFont typeface="Wingdings" panose="05000000000000000000" pitchFamily="2" charset="2"/>
              <a:buChar char="§"/>
            </a:pPr>
            <a:r>
              <a:rPr lang="it-IT" sz="2400" b="0" dirty="0">
                <a:solidFill>
                  <a:schemeClr val="tx1"/>
                </a:solidFill>
                <a:latin typeface="Verdana" panose="020B0604030504040204" pitchFamily="34" charset="0"/>
                <a:ea typeface="Verdana" panose="020B0604030504040204" pitchFamily="34" charset="0"/>
              </a:rPr>
              <a:t>Ampliare la dimensione dell’accompagnamento, integrando possibilità di restituzione e attivazione comunitaria.</a:t>
            </a:r>
          </a:p>
        </p:txBody>
      </p:sp>
      <p:sp>
        <p:nvSpPr>
          <p:cNvPr id="6" name="CasellaDiTesto 5">
            <a:extLst>
              <a:ext uri="{FF2B5EF4-FFF2-40B4-BE49-F238E27FC236}">
                <a16:creationId xmlns:a16="http://schemas.microsoft.com/office/drawing/2014/main" id="{FB4F14E7-7A89-4D08-A710-B70416BFA449}"/>
              </a:ext>
            </a:extLst>
          </p:cNvPr>
          <p:cNvSpPr txBox="1"/>
          <p:nvPr/>
        </p:nvSpPr>
        <p:spPr>
          <a:xfrm>
            <a:off x="303235" y="1491369"/>
            <a:ext cx="4330700" cy="523220"/>
          </a:xfrm>
          <a:prstGeom prst="rect">
            <a:avLst/>
          </a:prstGeom>
          <a:noFill/>
        </p:spPr>
        <p:txBody>
          <a:bodyPr wrap="square" rtlCol="0">
            <a:spAutoFit/>
          </a:bodyPr>
          <a:lstStyle/>
          <a:p>
            <a:pPr marL="457200" indent="-457200">
              <a:buClr>
                <a:srgbClr val="C00000"/>
              </a:buClr>
              <a:buFont typeface="Wingdings" panose="05000000000000000000" pitchFamily="2" charset="2"/>
              <a:buChar char="§"/>
            </a:pPr>
            <a:r>
              <a:rPr lang="it-IT" sz="2800" dirty="0">
                <a:solidFill>
                  <a:schemeClr val="bg2">
                    <a:lumMod val="10000"/>
                  </a:schemeClr>
                </a:solidFill>
                <a:latin typeface="+mj-lt"/>
                <a:ea typeface="+mj-ea"/>
                <a:cs typeface="+mj-cs"/>
              </a:rPr>
              <a:t>È entrare in relazione</a:t>
            </a:r>
          </a:p>
        </p:txBody>
      </p:sp>
      <p:sp>
        <p:nvSpPr>
          <p:cNvPr id="8" name="Rettangolo 7">
            <a:extLst>
              <a:ext uri="{FF2B5EF4-FFF2-40B4-BE49-F238E27FC236}">
                <a16:creationId xmlns:a16="http://schemas.microsoft.com/office/drawing/2014/main" id="{2DCE1658-E762-4C07-BDE3-C0C04F1CA510}"/>
              </a:ext>
            </a:extLst>
          </p:cNvPr>
          <p:cNvSpPr/>
          <p:nvPr/>
        </p:nvSpPr>
        <p:spPr>
          <a:xfrm>
            <a:off x="265135" y="4601665"/>
            <a:ext cx="5788253" cy="954107"/>
          </a:xfrm>
          <a:prstGeom prst="rect">
            <a:avLst/>
          </a:prstGeom>
        </p:spPr>
        <p:txBody>
          <a:bodyPr wrap="square">
            <a:spAutoFit/>
          </a:bodyPr>
          <a:lstStyle/>
          <a:p>
            <a:pPr marL="457200" indent="-457200">
              <a:buClr>
                <a:srgbClr val="C00000"/>
              </a:buClr>
              <a:buFont typeface="Wingdings" panose="05000000000000000000" pitchFamily="2" charset="2"/>
              <a:buChar char="§"/>
            </a:pPr>
            <a:r>
              <a:rPr lang="it-IT" sz="2800" dirty="0">
                <a:solidFill>
                  <a:schemeClr val="bg2">
                    <a:lumMod val="10000"/>
                  </a:schemeClr>
                </a:solidFill>
                <a:latin typeface="+mj-lt"/>
                <a:ea typeface="+mj-ea"/>
                <a:cs typeface="+mj-cs"/>
              </a:rPr>
              <a:t>Per veri cammini di cambiamento </a:t>
            </a:r>
          </a:p>
        </p:txBody>
      </p:sp>
      <p:sp>
        <p:nvSpPr>
          <p:cNvPr id="9" name="Rettangolo 8">
            <a:extLst>
              <a:ext uri="{FF2B5EF4-FFF2-40B4-BE49-F238E27FC236}">
                <a16:creationId xmlns:a16="http://schemas.microsoft.com/office/drawing/2014/main" id="{B5BFB4EF-4599-4F7F-9035-A6CEEBFDC00E}"/>
              </a:ext>
            </a:extLst>
          </p:cNvPr>
          <p:cNvSpPr/>
          <p:nvPr/>
        </p:nvSpPr>
        <p:spPr>
          <a:xfrm>
            <a:off x="265135" y="3113774"/>
            <a:ext cx="6245861" cy="1384995"/>
          </a:xfrm>
          <a:prstGeom prst="rect">
            <a:avLst/>
          </a:prstGeom>
        </p:spPr>
        <p:txBody>
          <a:bodyPr wrap="square">
            <a:spAutoFit/>
          </a:bodyPr>
          <a:lstStyle/>
          <a:p>
            <a:pPr marL="457200" indent="-457200">
              <a:buClr>
                <a:srgbClr val="C00000"/>
              </a:buClr>
              <a:buFont typeface="Wingdings" panose="05000000000000000000" pitchFamily="2" charset="2"/>
              <a:buChar char="§"/>
            </a:pPr>
            <a:r>
              <a:rPr lang="it-IT" sz="2800" dirty="0">
                <a:solidFill>
                  <a:schemeClr val="bg2">
                    <a:lumMod val="10000"/>
                  </a:schemeClr>
                </a:solidFill>
                <a:latin typeface="+mj-lt"/>
                <a:ea typeface="+mj-ea"/>
                <a:cs typeface="+mj-cs"/>
              </a:rPr>
              <a:t>Per andare oltre alle nostre impressioni e su quello che noi pensiamo essere buono o utile per gli altri</a:t>
            </a:r>
          </a:p>
        </p:txBody>
      </p:sp>
      <p:sp>
        <p:nvSpPr>
          <p:cNvPr id="10" name="CasellaDiTesto 9">
            <a:extLst>
              <a:ext uri="{FF2B5EF4-FFF2-40B4-BE49-F238E27FC236}">
                <a16:creationId xmlns:a16="http://schemas.microsoft.com/office/drawing/2014/main" id="{91C0A25C-E349-4110-9644-9869D1E6CFE7}"/>
              </a:ext>
            </a:extLst>
          </p:cNvPr>
          <p:cNvSpPr txBox="1"/>
          <p:nvPr/>
        </p:nvSpPr>
        <p:spPr>
          <a:xfrm>
            <a:off x="7558067" y="367440"/>
            <a:ext cx="384762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it-IT" sz="2400" dirty="0">
                <a:solidFill>
                  <a:srgbClr val="C00000"/>
                </a:solidFill>
              </a:rPr>
              <a:t>Il </a:t>
            </a:r>
            <a:r>
              <a:rPr lang="it-IT" sz="2400" b="1" dirty="0">
                <a:solidFill>
                  <a:srgbClr val="C00000"/>
                </a:solidFill>
              </a:rPr>
              <a:t>Centro di ascolto</a:t>
            </a:r>
            <a:r>
              <a:rPr lang="it-IT" sz="2400" dirty="0">
                <a:solidFill>
                  <a:srgbClr val="C00000"/>
                </a:solidFill>
              </a:rPr>
              <a:t> </a:t>
            </a:r>
          </a:p>
          <a:p>
            <a:pPr marL="285750" lvl="0" indent="-285750" algn="ctr">
              <a:buFont typeface="Arial" panose="020B0604020202020204" pitchFamily="34" charset="0"/>
              <a:buChar char="•"/>
            </a:pPr>
            <a:r>
              <a:rPr lang="it-IT" sz="2400" dirty="0">
                <a:solidFill>
                  <a:srgbClr val="C00000"/>
                </a:solidFill>
              </a:rPr>
              <a:t>va sostenuto</a:t>
            </a:r>
          </a:p>
          <a:p>
            <a:pPr marL="285750" lvl="0" indent="-285750" algn="ctr">
              <a:buFont typeface="Arial" panose="020B0604020202020204" pitchFamily="34" charset="0"/>
              <a:buChar char="•"/>
            </a:pPr>
            <a:r>
              <a:rPr lang="it-IT" sz="2400" dirty="0">
                <a:solidFill>
                  <a:srgbClr val="C00000"/>
                </a:solidFill>
              </a:rPr>
              <a:t>va ripensato</a:t>
            </a:r>
          </a:p>
        </p:txBody>
      </p:sp>
      <p:sp>
        <p:nvSpPr>
          <p:cNvPr id="11" name="Freccia in giù 10">
            <a:extLst>
              <a:ext uri="{FF2B5EF4-FFF2-40B4-BE49-F238E27FC236}">
                <a16:creationId xmlns:a16="http://schemas.microsoft.com/office/drawing/2014/main" id="{C1A1803C-DD9B-4F55-A60E-74B9AD9EC9B7}"/>
              </a:ext>
            </a:extLst>
          </p:cNvPr>
          <p:cNvSpPr/>
          <p:nvPr/>
        </p:nvSpPr>
        <p:spPr>
          <a:xfrm>
            <a:off x="6835157" y="1044549"/>
            <a:ext cx="484504" cy="523220"/>
          </a:xfrm>
          <a:prstGeom prst="downArrow">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5793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Atlante">
  <a:themeElements>
    <a:clrScheme name="Personalizzato 14">
      <a:dk1>
        <a:srgbClr val="3B3059"/>
      </a:dk1>
      <a:lt1>
        <a:sysClr val="window" lastClr="FFFFFF"/>
      </a:lt1>
      <a:dk2>
        <a:srgbClr val="3B3059"/>
      </a:dk2>
      <a:lt2>
        <a:srgbClr val="EBEBEB"/>
      </a:lt2>
      <a:accent1>
        <a:srgbClr val="C00000"/>
      </a:accent1>
      <a:accent2>
        <a:srgbClr val="C00000"/>
      </a:accent2>
      <a:accent3>
        <a:srgbClr val="E45F3C"/>
      </a:accent3>
      <a:accent4>
        <a:srgbClr val="E9943A"/>
      </a:accent4>
      <a:accent5>
        <a:srgbClr val="9B6BF2"/>
      </a:accent5>
      <a:accent6>
        <a:srgbClr val="D53DD0"/>
      </a:accent6>
      <a:hlink>
        <a:srgbClr val="8F8F8F"/>
      </a:hlink>
      <a:folHlink>
        <a:srgbClr val="A5A5A5"/>
      </a:folHlink>
    </a:clrScheme>
    <a:fontScheme name="Atlan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nte">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TM16401371[[fn=Atlante]]</Template>
  <TotalTime>305</TotalTime>
  <Words>4179</Words>
  <Application>Microsoft Office PowerPoint</Application>
  <PresentationFormat>Widescreen</PresentationFormat>
  <Paragraphs>320</Paragraphs>
  <Slides>14</Slides>
  <Notes>6</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14</vt:i4>
      </vt:variant>
    </vt:vector>
  </HeadingPairs>
  <TitlesOfParts>
    <vt:vector size="25" baseType="lpstr">
      <vt:lpstr>Arial</vt:lpstr>
      <vt:lpstr>Berlin Sans FB</vt:lpstr>
      <vt:lpstr>Berlin Sans FB Demi</vt:lpstr>
      <vt:lpstr>Calibri</vt:lpstr>
      <vt:lpstr>Calibri Light</vt:lpstr>
      <vt:lpstr>Rockwell</vt:lpstr>
      <vt:lpstr>Tahoma</vt:lpstr>
      <vt:lpstr>Times New Roman</vt:lpstr>
      <vt:lpstr>Verdana</vt:lpstr>
      <vt:lpstr>Wingdings</vt:lpstr>
      <vt:lpstr>Atlante</vt:lpstr>
      <vt:lpstr>  Diocesi di Alba, 20 Settembre 2019     VA E ANCHE TU FA’ COSI’ PRESENTAZIONE DELLA LETTERA  PASTORALE      Marco Brunetti  Vescovo di Alba</vt:lpstr>
      <vt:lpstr>Terza parte</vt:lpstr>
      <vt:lpstr>La Caritas si ripensa ad Alba, in Italia  e nel mondo</vt:lpstr>
      <vt:lpstr>Presentazione standard di PowerPoint</vt:lpstr>
      <vt:lpstr>La Caritas in Italia</vt:lpstr>
      <vt:lpstr>Lo stile di Dio rivelato a Mosè</vt:lpstr>
      <vt:lpstr>Presentazione standard di PowerPoint</vt:lpstr>
      <vt:lpstr>che si rifà allo stile di Dio stesso, nel suo rapportarsi con l’umanità dentro la storia</vt:lpstr>
      <vt:lpstr>Ascoltare</vt:lpstr>
      <vt:lpstr>Osservare</vt:lpstr>
      <vt:lpstr>Discernere</vt:lpstr>
      <vt:lpstr>per animare,  attivare e coinvolgere  comunità  e territorio</vt:lpstr>
      <vt:lpstr>Percorsi</vt:lpstr>
      <vt:lpstr>         Una grande sfida  da affrontare insieme…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zumbo</dc:creator>
  <cp:lastModifiedBy>Alberto Adriano</cp:lastModifiedBy>
  <cp:revision>21</cp:revision>
  <dcterms:created xsi:type="dcterms:W3CDTF">2019-09-18T17:15:25Z</dcterms:created>
  <dcterms:modified xsi:type="dcterms:W3CDTF">2019-12-12T15:28:13Z</dcterms:modified>
</cp:coreProperties>
</file>